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0"/>
  </p:notesMasterIdLst>
  <p:handoutMasterIdLst>
    <p:handoutMasterId r:id="rId71"/>
  </p:handoutMasterIdLst>
  <p:sldIdLst>
    <p:sldId id="327" r:id="rId5"/>
    <p:sldId id="330" r:id="rId6"/>
    <p:sldId id="331" r:id="rId7"/>
    <p:sldId id="332" r:id="rId8"/>
    <p:sldId id="298" r:id="rId9"/>
    <p:sldId id="262" r:id="rId10"/>
    <p:sldId id="299" r:id="rId11"/>
    <p:sldId id="302" r:id="rId12"/>
    <p:sldId id="264" r:id="rId13"/>
    <p:sldId id="266" r:id="rId14"/>
    <p:sldId id="265" r:id="rId15"/>
    <p:sldId id="333" r:id="rId16"/>
    <p:sldId id="276" r:id="rId17"/>
    <p:sldId id="336" r:id="rId18"/>
    <p:sldId id="303" r:id="rId19"/>
    <p:sldId id="293" r:id="rId20"/>
    <p:sldId id="334" r:id="rId21"/>
    <p:sldId id="335" r:id="rId22"/>
    <p:sldId id="277" r:id="rId23"/>
    <p:sldId id="284" r:id="rId24"/>
    <p:sldId id="269" r:id="rId25"/>
    <p:sldId id="337" r:id="rId26"/>
    <p:sldId id="304" r:id="rId27"/>
    <p:sldId id="338" r:id="rId28"/>
    <p:sldId id="307" r:id="rId29"/>
    <p:sldId id="339" r:id="rId30"/>
    <p:sldId id="305" r:id="rId31"/>
    <p:sldId id="340" r:id="rId32"/>
    <p:sldId id="306" r:id="rId33"/>
    <p:sldId id="341" r:id="rId34"/>
    <p:sldId id="308" r:id="rId35"/>
    <p:sldId id="270" r:id="rId36"/>
    <p:sldId id="342" r:id="rId37"/>
    <p:sldId id="309" r:id="rId38"/>
    <p:sldId id="343" r:id="rId39"/>
    <p:sldId id="311" r:id="rId40"/>
    <p:sldId id="344" r:id="rId41"/>
    <p:sldId id="312" r:id="rId42"/>
    <p:sldId id="314" r:id="rId43"/>
    <p:sldId id="315" r:id="rId44"/>
    <p:sldId id="316" r:id="rId45"/>
    <p:sldId id="317" r:id="rId46"/>
    <p:sldId id="345" r:id="rId47"/>
    <p:sldId id="294" r:id="rId48"/>
    <p:sldId id="296" r:id="rId49"/>
    <p:sldId id="346" r:id="rId50"/>
    <p:sldId id="318" r:id="rId51"/>
    <p:sldId id="347" r:id="rId52"/>
    <p:sldId id="319" r:id="rId53"/>
    <p:sldId id="348" r:id="rId54"/>
    <p:sldId id="321" r:id="rId55"/>
    <p:sldId id="322" r:id="rId56"/>
    <p:sldId id="349" r:id="rId57"/>
    <p:sldId id="323" r:id="rId58"/>
    <p:sldId id="324" r:id="rId59"/>
    <p:sldId id="350" r:id="rId60"/>
    <p:sldId id="288" r:id="rId61"/>
    <p:sldId id="289" r:id="rId62"/>
    <p:sldId id="351" r:id="rId63"/>
    <p:sldId id="320" r:id="rId64"/>
    <p:sldId id="352" r:id="rId65"/>
    <p:sldId id="353" r:id="rId66"/>
    <p:sldId id="274" r:id="rId67"/>
    <p:sldId id="275" r:id="rId68"/>
    <p:sldId id="329" r:id="rId6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79372" autoAdjust="0"/>
  </p:normalViewPr>
  <p:slideViewPr>
    <p:cSldViewPr snapToGrid="0" snapToObjects="1">
      <p:cViewPr>
        <p:scale>
          <a:sx n="48" d="100"/>
          <a:sy n="48" d="100"/>
        </p:scale>
        <p:origin x="1536" y="1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3B3B3B"/>
              </a:solidFill>
              <a:effectLst/>
              <a:latin typeface="Segoe WPC"/>
            </a:endParaRPr>
          </a:p>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94659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21958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2809039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9874"/>
            <a:ext cx="11060039" cy="520382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Summarizing of what charts were plotted :</a:t>
            </a:r>
          </a:p>
          <a:p>
            <a:pPr algn="l">
              <a:buNone/>
            </a:pPr>
            <a:r>
              <a:rPr lang="en-US" sz="2000" b="1" i="0" dirty="0">
                <a:solidFill>
                  <a:srgbClr val="3B3B3B"/>
                </a:solidFill>
                <a:effectLst/>
                <a:latin typeface="Segoe WPC"/>
              </a:rPr>
              <a:t>Bar Charts</a:t>
            </a:r>
            <a:r>
              <a:rPr lang="en-US" sz="2000"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a:t>
            </a:r>
            <a:r>
              <a:rPr lang="en-US" sz="2000" b="0" i="0" dirty="0">
                <a:solidFill>
                  <a:srgbClr val="3B3B3B"/>
                </a:solidFill>
                <a:effectLst/>
                <a:latin typeface="Segoe WPC"/>
              </a:rPr>
              <a:t>: To visualize the success rate of launches for different orbit types</a:t>
            </a:r>
          </a:p>
          <a:p>
            <a:pPr algn="l">
              <a:buNone/>
            </a:pPr>
            <a:r>
              <a:rPr lang="en-US" sz="2000" b="1" i="0" dirty="0">
                <a:solidFill>
                  <a:srgbClr val="3B3B3B"/>
                </a:solidFill>
                <a:effectLst/>
                <a:latin typeface="Segoe WPC"/>
              </a:rPr>
              <a:t>Line Graphs</a:t>
            </a:r>
            <a:r>
              <a:rPr lang="en-US" sz="2000"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a:t>
            </a:r>
            <a:r>
              <a:rPr lang="en-US" sz="2000" b="0" i="0" dirty="0">
                <a:solidFill>
                  <a:srgbClr val="3B3B3B"/>
                </a:solidFill>
                <a:effectLst/>
                <a:latin typeface="Segoe WPC"/>
              </a:rPr>
              <a:t>: To observe the yearly trend of launch success rates.</a:t>
            </a:r>
          </a:p>
          <a:p>
            <a:pPr algn="l">
              <a:buNone/>
            </a:pPr>
            <a:r>
              <a:rPr lang="en-US" sz="2000" b="1" i="0" dirty="0">
                <a:solidFill>
                  <a:srgbClr val="3B3B3B"/>
                </a:solidFill>
                <a:effectLst/>
                <a:latin typeface="Segoe WPC"/>
              </a:rPr>
              <a:t>Scatter Plots</a:t>
            </a:r>
            <a:r>
              <a:rPr lang="en-US" sz="2000"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a:t>
            </a:r>
            <a:r>
              <a:rPr lang="en-US" sz="2000" b="0" i="0" dirty="0">
                <a:solidFill>
                  <a:srgbClr val="3B3B3B"/>
                </a:solidFill>
                <a:effectLst/>
                <a:latin typeface="Segoe WPC"/>
              </a:rPr>
              <a:t>: To identify relationships between different variables such as flight number, payload mass, and launch success.</a:t>
            </a:r>
          </a:p>
          <a:p>
            <a:pPr algn="l">
              <a:buNone/>
            </a:pPr>
            <a:r>
              <a:rPr lang="en-US" sz="2000" b="1" i="0" dirty="0" err="1">
                <a:solidFill>
                  <a:srgbClr val="3B3B3B"/>
                </a:solidFill>
                <a:effectLst/>
                <a:latin typeface="Segoe WPC"/>
              </a:rPr>
              <a:t>Catplots</a:t>
            </a:r>
            <a:r>
              <a:rPr lang="en-US" sz="2000" b="1"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 </a:t>
            </a:r>
            <a:r>
              <a:rPr lang="en-US" sz="2000" i="0" dirty="0">
                <a:solidFill>
                  <a:srgbClr val="3B3B3B"/>
                </a:solidFill>
                <a:effectLst/>
                <a:latin typeface="Segoe WPC"/>
              </a:rPr>
              <a:t>To visualize the relationship between categorical variables and launch success</a:t>
            </a:r>
            <a:r>
              <a:rPr lang="en-US" sz="2000" b="1" i="0" dirty="0">
                <a:solidFill>
                  <a:srgbClr val="3B3B3B"/>
                </a:solidFill>
                <a:effectLst/>
                <a:latin typeface="Segoe WPC"/>
              </a:rPr>
              <a:t>.</a:t>
            </a:r>
          </a:p>
          <a:p>
            <a:pPr marL="0" indent="0" algn="l">
              <a:buNone/>
            </a:pPr>
            <a:endParaRPr lang="en-US" sz="2000" b="1" dirty="0">
              <a:solidFill>
                <a:srgbClr val="3B3B3B"/>
              </a:solidFill>
              <a:latin typeface="Segoe WPC"/>
            </a:endParaRPr>
          </a:p>
          <a:p>
            <a:pPr marL="0" indent="0" algn="l">
              <a:buNone/>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0" indent="0" algn="l">
              <a:buNone/>
            </a:pPr>
            <a:endParaRPr lang="en-US" sz="2000" b="1" i="0" dirty="0">
              <a:solidFill>
                <a:srgbClr val="3B3B3B"/>
              </a:solidFill>
              <a:effectLst/>
              <a:latin typeface="Segoe WPC"/>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534"/>
            <a:ext cx="10362809" cy="5234305"/>
          </a:xfrm>
          <a:prstGeom prst="rect">
            <a:avLst/>
          </a:prstGeom>
        </p:spPr>
        <p:txBody>
          <a:bodyPr lIns="91440" tIns="45720" rIns="91440" bIns="45720" anchor="t"/>
          <a:lstStyle/>
          <a:p>
            <a:pPr algn="l">
              <a:spcBef>
                <a:spcPts val="1200"/>
              </a:spcBef>
              <a:spcAft>
                <a:spcPts val="600"/>
              </a:spcAft>
              <a:buNone/>
            </a:pPr>
            <a:r>
              <a:rPr lang="en-US" sz="2000" b="1" i="0" dirty="0">
                <a:solidFill>
                  <a:srgbClr val="3B3B3B"/>
                </a:solidFill>
                <a:effectLst/>
                <a:latin typeface="Segoe WPC"/>
              </a:rPr>
              <a:t>Summary of SQL Queries Performed</a:t>
            </a:r>
          </a:p>
          <a:p>
            <a:pPr algn="l">
              <a:buFont typeface="Arial" panose="020B0604020202020204" pitchFamily="34" charset="0"/>
              <a:buChar char="•"/>
            </a:pPr>
            <a:r>
              <a:rPr lang="en-US" sz="2000" b="1" i="0" dirty="0">
                <a:solidFill>
                  <a:srgbClr val="3B3B3B"/>
                </a:solidFill>
                <a:effectLst/>
                <a:latin typeface="Segoe WPC"/>
              </a:rPr>
              <a:t>Task 1</a:t>
            </a:r>
            <a:r>
              <a:rPr lang="en-US" sz="2000" b="0" i="0" dirty="0">
                <a:solidFill>
                  <a:srgbClr val="3B3B3B"/>
                </a:solidFill>
                <a:effectLst/>
                <a:latin typeface="Segoe WPC"/>
              </a:rPr>
              <a:t>: Display the names of the unique launch sites in the space mission</a:t>
            </a:r>
            <a:r>
              <a:rPr lang="en-US"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Task 2</a:t>
            </a:r>
            <a:r>
              <a:rPr lang="en-US" sz="2000" b="0" i="0" dirty="0">
                <a:solidFill>
                  <a:srgbClr val="3B3B3B"/>
                </a:solidFill>
                <a:effectLst/>
                <a:latin typeface="Segoe WPC"/>
              </a:rPr>
              <a:t>: Display 5 records where launch sites begin with the string 'CCA’.</a:t>
            </a:r>
          </a:p>
          <a:p>
            <a:pPr algn="l">
              <a:buFont typeface="Arial" panose="020B0604020202020204" pitchFamily="34" charset="0"/>
              <a:buChar char="•"/>
            </a:pPr>
            <a:r>
              <a:rPr lang="en-US" sz="2000" b="1" i="0" dirty="0">
                <a:solidFill>
                  <a:srgbClr val="3B3B3B"/>
                </a:solidFill>
                <a:effectLst/>
                <a:latin typeface="Segoe WPC"/>
              </a:rPr>
              <a:t>Task 3</a:t>
            </a:r>
            <a:r>
              <a:rPr lang="en-US" sz="2000" b="0" i="0" dirty="0">
                <a:solidFill>
                  <a:srgbClr val="3B3B3B"/>
                </a:solidFill>
                <a:effectLst/>
                <a:latin typeface="Segoe WPC"/>
              </a:rPr>
              <a:t>: Display the total payload mass carried by boosters launched by NASA (CRS).</a:t>
            </a:r>
          </a:p>
          <a:p>
            <a:pPr algn="l">
              <a:buFont typeface="Arial" panose="020B0604020202020204" pitchFamily="34" charset="0"/>
              <a:buChar char="•"/>
            </a:pPr>
            <a:r>
              <a:rPr lang="en-US" sz="2000" b="1" i="0" dirty="0">
                <a:solidFill>
                  <a:srgbClr val="3B3B3B"/>
                </a:solidFill>
                <a:effectLst/>
                <a:latin typeface="Segoe WPC"/>
              </a:rPr>
              <a:t>Task 4</a:t>
            </a:r>
            <a:r>
              <a:rPr lang="en-US" sz="2000" b="0" i="0" dirty="0">
                <a:solidFill>
                  <a:srgbClr val="3B3B3B"/>
                </a:solidFill>
                <a:effectLst/>
                <a:latin typeface="Segoe WPC"/>
              </a:rPr>
              <a:t>: Display average payload mass carried by booster version F9 v1.1.</a:t>
            </a:r>
          </a:p>
          <a:p>
            <a:pPr algn="l">
              <a:buFont typeface="Arial" panose="020B0604020202020204" pitchFamily="34" charset="0"/>
              <a:buChar char="•"/>
            </a:pPr>
            <a:r>
              <a:rPr lang="en-US" sz="2000" b="1" i="0" dirty="0">
                <a:solidFill>
                  <a:srgbClr val="3B3B3B"/>
                </a:solidFill>
                <a:effectLst/>
                <a:latin typeface="Segoe WPC"/>
              </a:rPr>
              <a:t>Task 5</a:t>
            </a:r>
            <a:r>
              <a:rPr lang="en-US" sz="2000" b="0" i="0" dirty="0">
                <a:solidFill>
                  <a:srgbClr val="3B3B3B"/>
                </a:solidFill>
                <a:effectLst/>
                <a:latin typeface="Segoe WPC"/>
              </a:rPr>
              <a:t>: List the date when the first successful landing outcome in ground pad was achieved.</a:t>
            </a:r>
          </a:p>
          <a:p>
            <a:pPr algn="l">
              <a:buFont typeface="Arial" panose="020B0604020202020204" pitchFamily="34" charset="0"/>
              <a:buChar char="•"/>
            </a:pPr>
            <a:r>
              <a:rPr lang="en-US" sz="2000" b="1" i="0" dirty="0">
                <a:solidFill>
                  <a:srgbClr val="3B3B3B"/>
                </a:solidFill>
                <a:effectLst/>
                <a:latin typeface="Segoe WPC"/>
              </a:rPr>
              <a:t>Task 6</a:t>
            </a:r>
            <a:r>
              <a:rPr lang="en-US" sz="2000" b="0" i="0" dirty="0">
                <a:solidFill>
                  <a:srgbClr val="3B3B3B"/>
                </a:solidFill>
                <a:effectLst/>
                <a:latin typeface="Segoe WPC"/>
              </a:rPr>
              <a:t>: List the names of the boosters which have success in drone ship and have payload mass greater than 4000 but less than 6000.</a:t>
            </a:r>
          </a:p>
          <a:p>
            <a:pPr algn="l">
              <a:buFont typeface="Arial" panose="020B0604020202020204" pitchFamily="34" charset="0"/>
              <a:buChar char="•"/>
            </a:pPr>
            <a:r>
              <a:rPr lang="en-US" sz="2000" b="1" i="0" dirty="0">
                <a:solidFill>
                  <a:srgbClr val="3B3B3B"/>
                </a:solidFill>
                <a:effectLst/>
                <a:latin typeface="Segoe WPC"/>
              </a:rPr>
              <a:t>Task 7</a:t>
            </a:r>
            <a:r>
              <a:rPr lang="en-US" sz="2000" b="0" i="0" dirty="0">
                <a:solidFill>
                  <a:srgbClr val="3B3B3B"/>
                </a:solidFill>
                <a:effectLst/>
                <a:latin typeface="Segoe WPC"/>
              </a:rPr>
              <a:t>: List the total number of successful and failure mission outcomes.</a:t>
            </a:r>
          </a:p>
          <a:p>
            <a:pPr algn="l">
              <a:buFont typeface="Arial" panose="020B0604020202020204" pitchFamily="34" charset="0"/>
              <a:buChar char="•"/>
            </a:pPr>
            <a:r>
              <a:rPr lang="en-US" sz="2000" b="1" i="0" dirty="0">
                <a:solidFill>
                  <a:srgbClr val="3B3B3B"/>
                </a:solidFill>
                <a:effectLst/>
                <a:latin typeface="Segoe WPC"/>
              </a:rPr>
              <a:t>Task 8</a:t>
            </a:r>
            <a:r>
              <a:rPr lang="en-US" sz="2000" b="0" i="0" dirty="0">
                <a:solidFill>
                  <a:srgbClr val="3B3B3B"/>
                </a:solidFill>
                <a:effectLst/>
                <a:latin typeface="Segoe WPC"/>
              </a:rPr>
              <a:t>: List the names of the </a:t>
            </a:r>
            <a:r>
              <a:rPr lang="en-US" sz="2000" b="0" i="0" dirty="0" err="1">
                <a:solidFill>
                  <a:srgbClr val="3B3B3B"/>
                </a:solidFill>
                <a:effectLst/>
                <a:latin typeface="Segoe WPC"/>
              </a:rPr>
              <a:t>booster_versions</a:t>
            </a:r>
            <a:r>
              <a:rPr lang="en-US" sz="2000" b="0" i="0" dirty="0">
                <a:solidFill>
                  <a:srgbClr val="3B3B3B"/>
                </a:solidFill>
                <a:effectLst/>
                <a:latin typeface="Segoe WPC"/>
              </a:rPr>
              <a:t> which have carried the maximum payload mass. Use a subquery.</a:t>
            </a:r>
          </a:p>
          <a:p>
            <a:pPr algn="l">
              <a:buFont typeface="Arial" panose="020B0604020202020204" pitchFamily="34" charset="0"/>
              <a:buChar char="•"/>
            </a:pPr>
            <a:endParaRPr lang="en-US" sz="3200" b="0" i="0" dirty="0">
              <a:solidFill>
                <a:srgbClr val="3B3B3B"/>
              </a:solidFill>
              <a:effectLst/>
              <a:latin typeface="Segoe WPC"/>
            </a:endParaRPr>
          </a:p>
          <a:p>
            <a:pPr algn="l">
              <a:buFont typeface="Arial" panose="020B0604020202020204" pitchFamily="34" charset="0"/>
              <a:buChar char="•"/>
            </a:pPr>
            <a:endParaRPr lang="en-US" sz="3200" b="0" i="0" dirty="0">
              <a:solidFill>
                <a:srgbClr val="3B3B3B"/>
              </a:solidFill>
              <a:effectLst/>
              <a:latin typeface="Segoe WPC"/>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5CAEF12-391B-6894-E031-134B0F996195}"/>
              </a:ext>
            </a:extLst>
          </p:cNvPr>
          <p:cNvSpPr txBox="1"/>
          <p:nvPr/>
        </p:nvSpPr>
        <p:spPr>
          <a:xfrm>
            <a:off x="637222" y="624185"/>
            <a:ext cx="10735627" cy="2831544"/>
          </a:xfrm>
          <a:prstGeom prst="rect">
            <a:avLst/>
          </a:prstGeom>
          <a:noFill/>
        </p:spPr>
        <p:txBody>
          <a:bodyPr wrap="square">
            <a:spAutoFit/>
          </a:bodyPr>
          <a:lstStyle/>
          <a:p>
            <a:pPr marL="285750" indent="-285750">
              <a:buFont typeface="Arial" panose="020B0604020202020204" pitchFamily="34" charset="0"/>
              <a:buChar char="•"/>
            </a:pPr>
            <a:r>
              <a:rPr lang="en-US" sz="2000" b="1" i="0" dirty="0">
                <a:solidFill>
                  <a:srgbClr val="3B3B3B"/>
                </a:solidFill>
                <a:effectLst/>
                <a:latin typeface="Segoe WPC"/>
              </a:rPr>
              <a:t>Task 9</a:t>
            </a:r>
            <a:r>
              <a:rPr lang="en-US" sz="2000" b="0" i="0" dirty="0">
                <a:solidFill>
                  <a:srgbClr val="3B3B3B"/>
                </a:solidFill>
                <a:effectLst/>
                <a:latin typeface="Segoe WPC"/>
              </a:rPr>
              <a:t>: List the records which will display the month names, failure landing outcomes in drone ship, booster versions, launch site for the months in year 2015.</a:t>
            </a:r>
          </a:p>
          <a:p>
            <a:pPr marL="285750" indent="-285750">
              <a:buFont typeface="Arial" panose="020B0604020202020204" pitchFamily="34" charset="0"/>
              <a:buChar char="•"/>
            </a:pPr>
            <a:r>
              <a:rPr lang="en-US" sz="2000" b="1" i="0" dirty="0">
                <a:solidFill>
                  <a:srgbClr val="3B3B3B"/>
                </a:solidFill>
                <a:effectLst/>
                <a:latin typeface="Segoe WPC"/>
              </a:rPr>
              <a:t>Task 10</a:t>
            </a:r>
            <a:r>
              <a:rPr lang="en-US" sz="2000" b="0" i="0" dirty="0">
                <a:solidFill>
                  <a:srgbClr val="3B3B3B"/>
                </a:solidFill>
                <a:effectLst/>
                <a:latin typeface="Segoe WPC"/>
              </a:rPr>
              <a:t>: Rank the count of landing outcomes (such as Failure (drone ship) or Success (ground pad)) between the date 2010-06-04 and 2017-03-20, in descending order.</a:t>
            </a:r>
          </a:p>
          <a:p>
            <a:pPr marL="285750" indent="-285750">
              <a:buFont typeface="Arial" panose="020B0604020202020204" pitchFamily="34" charset="0"/>
              <a:buChar char="•"/>
            </a:pPr>
            <a:endParaRPr lang="en-US" sz="2000" dirty="0">
              <a:solidFill>
                <a:srgbClr val="3B3B3B"/>
              </a:solidFill>
              <a:latin typeface="Segoe WPC"/>
            </a:endParaRPr>
          </a:p>
          <a:p>
            <a:pPr marL="0" indent="0" algn="l">
              <a:buNone/>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285750" indent="-285750">
              <a:buFont typeface="Arial" panose="020B0604020202020204" pitchFamily="34" charset="0"/>
              <a:buChar char="•"/>
            </a:pPr>
            <a:endParaRPr lang="en-US" sz="2000" b="0" i="0" dirty="0">
              <a:solidFill>
                <a:srgbClr val="3B3B3B"/>
              </a:solidFill>
              <a:effectLst/>
              <a:latin typeface="Segoe WPC"/>
            </a:endParaRPr>
          </a:p>
          <a:p>
            <a:endParaRPr lang="fr-FR" dirty="0"/>
          </a:p>
        </p:txBody>
      </p:sp>
    </p:spTree>
    <p:extLst>
      <p:ext uri="{BB962C8B-B14F-4D97-AF65-F5344CB8AC3E}">
        <p14:creationId xmlns:p14="http://schemas.microsoft.com/office/powerpoint/2010/main" val="187223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9294"/>
            <a:ext cx="10515600" cy="4351338"/>
          </a:xfrm>
          <a:prstGeom prst="rect">
            <a:avLst/>
          </a:prstGeom>
        </p:spPr>
        <p:txBody>
          <a:bodyPr>
            <a:normAutofit fontScale="92500"/>
          </a:bodyPr>
          <a:lstStyle/>
          <a:p>
            <a:pPr marL="0" indent="0">
              <a:lnSpc>
                <a:spcPct val="100000"/>
              </a:lnSpc>
              <a:spcBef>
                <a:spcPts val="1400"/>
              </a:spcBef>
              <a:buNone/>
            </a:pPr>
            <a:r>
              <a:rPr lang="en-US" sz="2600" b="1" i="0" dirty="0">
                <a:solidFill>
                  <a:srgbClr val="3B3B3B"/>
                </a:solidFill>
                <a:effectLst/>
                <a:latin typeface="Segoe WPC"/>
              </a:rPr>
              <a:t>Launch Sites Locations Analysis with Folium</a:t>
            </a:r>
          </a:p>
          <a:p>
            <a:pPr algn="l">
              <a:buFont typeface="Arial" panose="020B0604020202020204" pitchFamily="34" charset="0"/>
              <a:buChar char="•"/>
            </a:pPr>
            <a:r>
              <a:rPr lang="en-US" sz="2400" b="1" i="0" dirty="0">
                <a:solidFill>
                  <a:srgbClr val="3B3B3B"/>
                </a:solidFill>
                <a:effectLst/>
                <a:latin typeface="Segoe WPC"/>
              </a:rPr>
              <a:t>Map with Markers and Circles</a:t>
            </a:r>
            <a:r>
              <a:rPr lang="en-US" sz="2400" b="0" i="0" dirty="0">
                <a:solidFill>
                  <a:srgbClr val="3B3B3B"/>
                </a:solidFill>
                <a:effectLst/>
                <a:latin typeface="Segoe WPC"/>
              </a:rPr>
              <a:t>:</a:t>
            </a:r>
          </a:p>
          <a:p>
            <a:pPr marL="742950" lvl="1" indent="-285750" algn="l">
              <a:buFont typeface="Arial" panose="020B0604020202020204" pitchFamily="34" charset="0"/>
              <a:buChar char="•"/>
            </a:pPr>
            <a:r>
              <a:rPr lang="en-US" b="1" i="0" dirty="0">
                <a:solidFill>
                  <a:srgbClr val="3B3B3B"/>
                </a:solidFill>
                <a:effectLst/>
                <a:latin typeface="Segoe WPC"/>
              </a:rPr>
              <a:t>Purpose</a:t>
            </a:r>
            <a:r>
              <a:rPr lang="en-US" b="0" i="0" dirty="0">
                <a:solidFill>
                  <a:srgbClr val="3B3B3B"/>
                </a:solidFill>
                <a:effectLst/>
                <a:latin typeface="Segoe WPC"/>
              </a:rPr>
              <a:t>: To visualize the geographical locations of SpaceX launch sites.</a:t>
            </a:r>
          </a:p>
          <a:p>
            <a:pPr marL="742950" lvl="1" indent="-285750" algn="l">
              <a:buFont typeface="Arial" panose="020B0604020202020204" pitchFamily="34" charset="0"/>
              <a:buChar char="•"/>
            </a:pPr>
            <a:r>
              <a:rPr lang="en-US" b="1" i="0" dirty="0">
                <a:solidFill>
                  <a:srgbClr val="3B3B3B"/>
                </a:solidFill>
                <a:effectLst/>
                <a:latin typeface="Segoe WPC"/>
              </a:rPr>
              <a:t>Usage</a:t>
            </a:r>
            <a:r>
              <a:rPr lang="en-US" b="0" i="0" dirty="0">
                <a:solidFill>
                  <a:srgbClr val="3B3B3B"/>
                </a:solidFill>
                <a:effectLst/>
                <a:latin typeface="Segoe WPC"/>
              </a:rPr>
              <a:t>: Folium was used to create an interactive map with markers and circles indicating the locations of launch sites. This helps in understanding the spatial distribution of the launch sites and their proximities to various geographical features.</a:t>
            </a:r>
          </a:p>
          <a:p>
            <a:pPr algn="l">
              <a:buFont typeface="Arial" panose="020B0604020202020204" pitchFamily="34" charset="0"/>
              <a:buChar char="•"/>
            </a:pPr>
            <a:r>
              <a:rPr lang="en-US" sz="2600" b="1" i="0" dirty="0">
                <a:solidFill>
                  <a:srgbClr val="3B3B3B"/>
                </a:solidFill>
                <a:effectLst/>
                <a:latin typeface="Segoe WPC"/>
              </a:rPr>
              <a:t>Marker Clusters</a:t>
            </a:r>
            <a:r>
              <a:rPr lang="en-US" b="0" i="0" dirty="0">
                <a:solidFill>
                  <a:srgbClr val="3B3B3B"/>
                </a:solidFill>
                <a:effectLst/>
                <a:latin typeface="Segoe WPC"/>
              </a:rPr>
              <a:t>:</a:t>
            </a:r>
          </a:p>
          <a:p>
            <a:pPr marL="742950" lvl="1" indent="-285750" algn="l">
              <a:buFont typeface="Arial" panose="020B0604020202020204" pitchFamily="34" charset="0"/>
              <a:buChar char="•"/>
            </a:pPr>
            <a:r>
              <a:rPr lang="en-US" b="1" i="0" dirty="0">
                <a:solidFill>
                  <a:srgbClr val="3B3B3B"/>
                </a:solidFill>
                <a:effectLst/>
                <a:latin typeface="Segoe WPC"/>
              </a:rPr>
              <a:t>Purpose</a:t>
            </a:r>
            <a:r>
              <a:rPr lang="en-US" b="0" i="0" dirty="0">
                <a:solidFill>
                  <a:srgbClr val="3B3B3B"/>
                </a:solidFill>
                <a:effectLst/>
                <a:latin typeface="Segoe WPC"/>
              </a:rPr>
              <a:t>: To manage overlapping markers for multiple launches at the same site.</a:t>
            </a:r>
          </a:p>
          <a:p>
            <a:pPr marL="742950" lvl="1" indent="-285750" algn="l">
              <a:buFont typeface="Arial" panose="020B0604020202020204" pitchFamily="34" charset="0"/>
              <a:buChar char="•"/>
            </a:pPr>
            <a:r>
              <a:rPr lang="en-US" b="1" i="0" dirty="0">
                <a:solidFill>
                  <a:srgbClr val="3B3B3B"/>
                </a:solidFill>
                <a:effectLst/>
                <a:latin typeface="Segoe WPC"/>
              </a:rPr>
              <a:t>Usage</a:t>
            </a:r>
            <a:r>
              <a:rPr lang="en-US" b="0" i="0" dirty="0">
                <a:solidFill>
                  <a:srgbClr val="3B3B3B"/>
                </a:solidFill>
                <a:effectLst/>
                <a:latin typeface="Segoe WPC"/>
              </a:rPr>
              <a:t>: Marker clusters were used to group multiple markers at the same location, making the map more readable and interactive.</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7E30C7F-73CF-3BA6-20C2-DD59F15A0728}"/>
              </a:ext>
            </a:extLst>
          </p:cNvPr>
          <p:cNvSpPr txBox="1"/>
          <p:nvPr/>
        </p:nvSpPr>
        <p:spPr>
          <a:xfrm>
            <a:off x="1213961" y="1028968"/>
            <a:ext cx="9764077" cy="3046988"/>
          </a:xfrm>
          <a:prstGeom prst="rect">
            <a:avLst/>
          </a:prstGeom>
          <a:noFill/>
        </p:spPr>
        <p:txBody>
          <a:bodyPr wrap="square">
            <a:spAutoFit/>
          </a:bodyPr>
          <a:lstStyle/>
          <a:p>
            <a:pPr algn="l">
              <a:buFont typeface="Arial" panose="020B0604020202020204" pitchFamily="34" charset="0"/>
              <a:buChar char="•"/>
            </a:pPr>
            <a:r>
              <a:rPr lang="en-US" sz="2400" b="1" i="0" dirty="0">
                <a:solidFill>
                  <a:srgbClr val="3B3B3B"/>
                </a:solidFill>
                <a:effectLst/>
                <a:latin typeface="Segoe WPC"/>
              </a:rPr>
              <a:t>Distance Calculation and </a:t>
            </a:r>
            <a:r>
              <a:rPr lang="en-US" sz="2400" b="1" i="0" dirty="0" err="1">
                <a:solidFill>
                  <a:srgbClr val="3B3B3B"/>
                </a:solidFill>
                <a:effectLst/>
                <a:latin typeface="Segoe WPC"/>
              </a:rPr>
              <a:t>PolyLines</a:t>
            </a:r>
            <a:r>
              <a:rPr lang="en-US" sz="2400" b="0" i="0" dirty="0">
                <a:solidFill>
                  <a:srgbClr val="3B3B3B"/>
                </a:solidFill>
                <a:effectLst/>
                <a:latin typeface="Segoe WPC"/>
              </a:rPr>
              <a:t>:</a:t>
            </a:r>
          </a:p>
          <a:p>
            <a:pPr algn="l">
              <a:buFont typeface="Arial" panose="020B0604020202020204" pitchFamily="34" charset="0"/>
              <a:buChar char="•"/>
            </a:pPr>
            <a:endParaRPr lang="en-US" sz="2400" b="0" i="0" dirty="0">
              <a:solidFill>
                <a:srgbClr val="3B3B3B"/>
              </a:solidFill>
              <a:effectLst/>
              <a:latin typeface="Segoe WPC"/>
            </a:endParaRPr>
          </a:p>
          <a:p>
            <a:pPr marL="742950" lvl="1" indent="-285750" algn="l">
              <a:buFont typeface="Arial" panose="020B0604020202020204" pitchFamily="34" charset="0"/>
              <a:buChar char="•"/>
            </a:pPr>
            <a:r>
              <a:rPr lang="en-US" sz="2400" b="1" i="0" dirty="0">
                <a:solidFill>
                  <a:srgbClr val="3B3B3B"/>
                </a:solidFill>
                <a:effectLst/>
                <a:latin typeface="Segoe WPC"/>
              </a:rPr>
              <a:t>Purpose</a:t>
            </a:r>
            <a:r>
              <a:rPr lang="en-US" sz="2400" b="0" i="0" dirty="0">
                <a:solidFill>
                  <a:srgbClr val="3B3B3B"/>
                </a:solidFill>
                <a:effectLst/>
                <a:latin typeface="Segoe WPC"/>
              </a:rPr>
              <a:t>: To calculate and visualize the distances between launch sites and nearby geographical features (e.g., coastlines, cities).</a:t>
            </a:r>
          </a:p>
          <a:p>
            <a:pPr marL="742950" lvl="1" indent="-285750" algn="l">
              <a:buFont typeface="Arial" panose="020B0604020202020204" pitchFamily="34" charset="0"/>
              <a:buChar char="•"/>
            </a:pPr>
            <a:endParaRPr lang="en-US" sz="2400" b="0" i="0" dirty="0">
              <a:solidFill>
                <a:srgbClr val="3B3B3B"/>
              </a:solidFill>
              <a:effectLst/>
              <a:latin typeface="Segoe WPC"/>
            </a:endParaRPr>
          </a:p>
          <a:p>
            <a:pPr marL="742950" lvl="1" indent="-285750" algn="l">
              <a:buFont typeface="Arial" panose="020B0604020202020204" pitchFamily="34" charset="0"/>
              <a:buChar char="•"/>
            </a:pPr>
            <a:r>
              <a:rPr lang="en-US" sz="2400" b="1" i="0" dirty="0">
                <a:solidFill>
                  <a:srgbClr val="3B3B3B"/>
                </a:solidFill>
                <a:effectLst/>
                <a:latin typeface="Segoe WPC"/>
              </a:rPr>
              <a:t>Usage</a:t>
            </a:r>
            <a:r>
              <a:rPr lang="en-US" sz="2400" b="0" i="0" dirty="0">
                <a:solidFill>
                  <a:srgbClr val="3B3B3B"/>
                </a:solidFill>
                <a:effectLst/>
                <a:latin typeface="Segoe WPC"/>
              </a:rPr>
              <a:t>: Lines were drawn between launch sites and selected points of interest to show the distances, providing insights into the strategic placement of launch sites.</a:t>
            </a:r>
          </a:p>
        </p:txBody>
      </p:sp>
    </p:spTree>
    <p:extLst>
      <p:ext uri="{BB962C8B-B14F-4D97-AF65-F5344CB8AC3E}">
        <p14:creationId xmlns:p14="http://schemas.microsoft.com/office/powerpoint/2010/main" val="1624391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5574"/>
            <a:ext cx="10687961" cy="5158105"/>
          </a:xfrm>
          <a:prstGeom prst="rect">
            <a:avLst/>
          </a:prstGeom>
        </p:spPr>
        <p:txBody>
          <a:bodyPr vert="horz" lIns="91440" tIns="45720" rIns="91440" bIns="45720" rtlCol="0" anchor="t">
            <a:normAutofit fontScale="92500" lnSpcReduction="10000"/>
          </a:bodyPr>
          <a:lstStyle/>
          <a:p>
            <a:pPr marL="0" indent="0">
              <a:buNone/>
            </a:pPr>
            <a:r>
              <a:rPr lang="en-US" sz="2600" b="1" i="0" dirty="0">
                <a:solidFill>
                  <a:srgbClr val="3B3B3B"/>
                </a:solidFill>
                <a:effectLst/>
                <a:latin typeface="Segoe WPC"/>
              </a:rPr>
              <a:t>Summary of Plots/Graphs and Interactions Added to the Dashboard</a:t>
            </a:r>
          </a:p>
          <a:p>
            <a:pPr marL="0" indent="0">
              <a:buNone/>
            </a:pPr>
            <a:endParaRPr lang="en-US" sz="2600" b="1" i="0" dirty="0">
              <a:solidFill>
                <a:srgbClr val="3B3B3B"/>
              </a:solidFill>
              <a:effectLst/>
              <a:latin typeface="Segoe WPC"/>
            </a:endParaRPr>
          </a:p>
          <a:p>
            <a:pPr algn="l">
              <a:buFont typeface="Arial" panose="020B0604020202020204" pitchFamily="34" charset="0"/>
              <a:buChar char="•"/>
            </a:pPr>
            <a:r>
              <a:rPr lang="en-US" sz="2600" b="1" i="0" dirty="0">
                <a:solidFill>
                  <a:srgbClr val="3B3B3B"/>
                </a:solidFill>
                <a:effectLst/>
                <a:latin typeface="Segoe WPC"/>
              </a:rPr>
              <a:t>Dropdown for Launch Site Selection</a:t>
            </a:r>
            <a:r>
              <a:rPr lang="en-US" sz="2600" b="0" i="0" dirty="0">
                <a:solidFill>
                  <a:srgbClr val="3B3B3B"/>
                </a:solidFill>
                <a:effectLst/>
                <a:latin typeface="Segoe WPC"/>
              </a:rPr>
              <a:t>: This interaction allows users to filter the data based on specific launch sites, providing a more focused analysis of each site's performance.</a:t>
            </a:r>
          </a:p>
          <a:p>
            <a:pPr algn="l">
              <a:buFont typeface="Arial" panose="020B0604020202020204" pitchFamily="34" charset="0"/>
              <a:buChar char="•"/>
            </a:pPr>
            <a:r>
              <a:rPr lang="en-US" sz="2600" b="1" i="0" dirty="0">
                <a:solidFill>
                  <a:srgbClr val="3B3B3B"/>
                </a:solidFill>
                <a:effectLst/>
                <a:latin typeface="Segoe WPC"/>
              </a:rPr>
              <a:t>Pie Chart for Total Successful Launches</a:t>
            </a:r>
            <a:r>
              <a:rPr lang="en-US" sz="2600" b="0" i="0" dirty="0">
                <a:solidFill>
                  <a:srgbClr val="3B3B3B"/>
                </a:solidFill>
                <a:effectLst/>
                <a:latin typeface="Segoe WPC"/>
              </a:rPr>
              <a:t>: The pie chart provides a clear visual representation of the success rate of launches at different sites, helping users quickly grasp the performance distribution.</a:t>
            </a:r>
          </a:p>
          <a:p>
            <a:pPr algn="l">
              <a:buFont typeface="Arial" panose="020B0604020202020204" pitchFamily="34" charset="0"/>
              <a:buChar char="•"/>
            </a:pPr>
            <a:r>
              <a:rPr lang="en-US" sz="2600" b="1" i="0" dirty="0">
                <a:solidFill>
                  <a:srgbClr val="3B3B3B"/>
                </a:solidFill>
                <a:effectLst/>
                <a:latin typeface="Segoe WPC"/>
              </a:rPr>
              <a:t>Range Slider for Payload Mass Selection</a:t>
            </a:r>
            <a:r>
              <a:rPr lang="en-US" sz="2600" b="0" i="0" dirty="0">
                <a:solidFill>
                  <a:srgbClr val="3B3B3B"/>
                </a:solidFill>
                <a:effectLst/>
                <a:latin typeface="Segoe WPC"/>
              </a:rPr>
              <a:t>: The range slider enables users to filter the data based on payload mass, allowing for a more detailed analysis of how payload mass affects launch success.</a:t>
            </a:r>
          </a:p>
          <a:p>
            <a:pPr algn="l">
              <a:buFont typeface="Arial" panose="020B0604020202020204" pitchFamily="34" charset="0"/>
              <a:buChar char="•"/>
            </a:pPr>
            <a:r>
              <a:rPr lang="en-US" sz="2600" b="1" i="0" dirty="0">
                <a:solidFill>
                  <a:srgbClr val="3B3B3B"/>
                </a:solidFill>
                <a:effectLst/>
                <a:latin typeface="Segoe WPC"/>
              </a:rPr>
              <a:t>Scatter Plot for Payload vs. Launch Success</a:t>
            </a:r>
            <a:r>
              <a:rPr lang="en-US" sz="2600" b="0" i="0" dirty="0">
                <a:solidFill>
                  <a:srgbClr val="3B3B3B"/>
                </a:solidFill>
                <a:effectLst/>
                <a:latin typeface="Segoe WPC"/>
              </a:rPr>
              <a:t>: The scatter plot helps in visualizing the correlation between payload mass and launch success, providing insights into how different payload masses and booster versions impact the success rate.</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8611" y="1722755"/>
            <a:ext cx="9745589" cy="4921626"/>
          </a:xfrm>
          <a:prstGeom prst="rect">
            <a:avLst/>
          </a:prstGeom>
        </p:spPr>
        <p:txBody>
          <a:bodyPr>
            <a:normAutofit/>
          </a:bodyPr>
          <a:lstStyle/>
          <a:p>
            <a:pPr marL="0" indent="0">
              <a:lnSpc>
                <a:spcPct val="100000"/>
              </a:lnSpc>
              <a:spcBef>
                <a:spcPts val="1400"/>
              </a:spcBef>
              <a:buNone/>
            </a:pPr>
            <a:r>
              <a:rPr lang="en-US" sz="2400" b="1" i="0" dirty="0">
                <a:solidFill>
                  <a:srgbClr val="3B3B3B"/>
                </a:solidFill>
                <a:effectLst/>
                <a:latin typeface="Segoe WPC"/>
              </a:rPr>
              <a:t>Summary of Model Development Process</a:t>
            </a:r>
          </a:p>
          <a:p>
            <a:pPr algn="l">
              <a:buNone/>
            </a:pPr>
            <a:r>
              <a:rPr lang="en-US" sz="2400" b="1" i="0" dirty="0">
                <a:solidFill>
                  <a:srgbClr val="3B3B3B"/>
                </a:solidFill>
                <a:effectLst/>
                <a:latin typeface="Segoe WPC"/>
              </a:rPr>
              <a:t>Model Building</a:t>
            </a:r>
          </a:p>
          <a:p>
            <a:pPr algn="l">
              <a:buFont typeface="Arial" panose="020B0604020202020204" pitchFamily="34" charset="0"/>
              <a:buChar char="•"/>
            </a:pPr>
            <a:r>
              <a:rPr lang="en-US" sz="2400" b="1" i="0" dirty="0">
                <a:solidFill>
                  <a:srgbClr val="3B3B3B"/>
                </a:solidFill>
                <a:effectLst/>
                <a:latin typeface="Segoe WPC"/>
              </a:rPr>
              <a:t>Logistic Regression</a:t>
            </a:r>
            <a:r>
              <a:rPr lang="en-US" sz="2400" b="0" i="0" dirty="0">
                <a:solidFill>
                  <a:srgbClr val="3B3B3B"/>
                </a:solidFill>
                <a:effectLst/>
                <a:latin typeface="Segoe WPC"/>
              </a:rPr>
              <a:t>: Created a logistic regression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p>
          <a:p>
            <a:pPr algn="l">
              <a:buFont typeface="Arial" panose="020B0604020202020204" pitchFamily="34" charset="0"/>
              <a:buChar char="•"/>
            </a:pPr>
            <a:r>
              <a:rPr lang="en-US" sz="2400" b="1" i="0" dirty="0">
                <a:solidFill>
                  <a:srgbClr val="3B3B3B"/>
                </a:solidFill>
                <a:effectLst/>
                <a:latin typeface="Segoe WPC"/>
              </a:rPr>
              <a:t>Support Vector Machine (SVM)</a:t>
            </a:r>
            <a:r>
              <a:rPr lang="en-US" sz="2400" b="0" i="0" dirty="0">
                <a:solidFill>
                  <a:srgbClr val="3B3B3B"/>
                </a:solidFill>
                <a:effectLst/>
                <a:latin typeface="Segoe WPC"/>
              </a:rPr>
              <a:t>: Created an SVM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p>
          <a:p>
            <a:pPr algn="l">
              <a:buFont typeface="Arial" panose="020B0604020202020204" pitchFamily="34" charset="0"/>
              <a:buChar char="•"/>
            </a:pPr>
            <a:r>
              <a:rPr lang="en-US" sz="2400" b="1" i="0" dirty="0">
                <a:solidFill>
                  <a:srgbClr val="3B3B3B"/>
                </a:solidFill>
                <a:effectLst/>
                <a:latin typeface="Segoe WPC"/>
              </a:rPr>
              <a:t>Decision Tree</a:t>
            </a:r>
            <a:r>
              <a:rPr lang="en-US" sz="2400" b="0" i="0" dirty="0">
                <a:solidFill>
                  <a:srgbClr val="3B3B3B"/>
                </a:solidFill>
                <a:effectLst/>
                <a:latin typeface="Segoe WPC"/>
              </a:rPr>
              <a:t>: Created a decision tree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p>
          <a:p>
            <a:pPr algn="l">
              <a:buFont typeface="Arial" panose="020B0604020202020204" pitchFamily="34" charset="0"/>
              <a:buChar char="•"/>
            </a:pPr>
            <a:r>
              <a:rPr lang="en-US" sz="2400" b="1" i="0" dirty="0">
                <a:solidFill>
                  <a:srgbClr val="3B3B3B"/>
                </a:solidFill>
                <a:effectLst/>
                <a:latin typeface="Segoe WPC"/>
              </a:rPr>
              <a:t>K-Nearest Neighbors (KNN)</a:t>
            </a:r>
            <a:r>
              <a:rPr lang="en-US" sz="2400" b="0" i="0" dirty="0">
                <a:solidFill>
                  <a:srgbClr val="3B3B3B"/>
                </a:solidFill>
                <a:effectLst/>
                <a:latin typeface="Segoe WPC"/>
              </a:rPr>
              <a:t>: Created a KNN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r>
              <a:rPr lang="en-US" b="0" i="0" dirty="0">
                <a:solidFill>
                  <a:srgbClr val="3B3B3B"/>
                </a:solidFill>
                <a:effectLst/>
                <a:latin typeface="Segoe WPC"/>
              </a:rPr>
              <a:t>.</a:t>
            </a:r>
          </a:p>
          <a:p>
            <a:pPr marL="0" indent="0">
              <a:lnSpc>
                <a:spcPct val="100000"/>
              </a:lnSpc>
              <a:spcBef>
                <a:spcPts val="1400"/>
              </a:spcBef>
              <a:buNone/>
            </a:pPr>
            <a:endParaRPr lang="en-US" sz="2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DCD2DEA-AB00-469D-3782-18CC14A41111}"/>
              </a:ext>
            </a:extLst>
          </p:cNvPr>
          <p:cNvSpPr txBox="1"/>
          <p:nvPr/>
        </p:nvSpPr>
        <p:spPr>
          <a:xfrm>
            <a:off x="928211" y="757327"/>
            <a:ext cx="10335578" cy="4893647"/>
          </a:xfrm>
          <a:prstGeom prst="rect">
            <a:avLst/>
          </a:prstGeom>
          <a:noFill/>
        </p:spPr>
        <p:txBody>
          <a:bodyPr wrap="square">
            <a:spAutoFit/>
          </a:bodyPr>
          <a:lstStyle/>
          <a:p>
            <a:pPr algn="l">
              <a:buNone/>
            </a:pPr>
            <a:r>
              <a:rPr lang="en-US" sz="2400" b="1" i="0" dirty="0">
                <a:solidFill>
                  <a:srgbClr val="3B3B3B"/>
                </a:solidFill>
                <a:effectLst/>
                <a:latin typeface="Segoe WPC"/>
              </a:rPr>
              <a:t> Model Evaluation</a:t>
            </a:r>
          </a:p>
          <a:p>
            <a:pPr algn="l">
              <a:buFont typeface="Arial" panose="020B0604020202020204" pitchFamily="34" charset="0"/>
              <a:buChar char="•"/>
            </a:pPr>
            <a:r>
              <a:rPr lang="en-US" sz="2400" b="1" i="0" dirty="0">
                <a:solidFill>
                  <a:srgbClr val="3B3B3B"/>
                </a:solidFill>
                <a:effectLst/>
                <a:latin typeface="Segoe WPC"/>
              </a:rPr>
              <a:t>Accuracy Calculation</a:t>
            </a:r>
            <a:r>
              <a:rPr lang="en-US" sz="2400" b="0" i="0" dirty="0">
                <a:solidFill>
                  <a:srgbClr val="3B3B3B"/>
                </a:solidFill>
                <a:effectLst/>
                <a:latin typeface="Segoe WPC"/>
              </a:rPr>
              <a:t>: Calculated the accuracy of each model on the test data.</a:t>
            </a:r>
          </a:p>
          <a:p>
            <a:pPr algn="l">
              <a:buFont typeface="Arial" panose="020B0604020202020204" pitchFamily="34" charset="0"/>
              <a:buChar char="•"/>
            </a:pPr>
            <a:r>
              <a:rPr lang="en-US" sz="2400" b="1" i="0" dirty="0">
                <a:solidFill>
                  <a:srgbClr val="3B3B3B"/>
                </a:solidFill>
                <a:effectLst/>
                <a:latin typeface="Segoe WPC"/>
              </a:rPr>
              <a:t>Confusion Matrix</a:t>
            </a:r>
            <a:r>
              <a:rPr lang="en-US" sz="2400" b="0" i="0" dirty="0">
                <a:solidFill>
                  <a:srgbClr val="3B3B3B"/>
                </a:solidFill>
                <a:effectLst/>
                <a:latin typeface="Segoe WPC"/>
              </a:rPr>
              <a:t>: Plotted the confusion matrix for each model to evaluate performance in terms of true positives, false positives, true negatives, and false negatives.</a:t>
            </a:r>
          </a:p>
          <a:p>
            <a:pPr algn="l">
              <a:buFont typeface="Arial" panose="020B0604020202020204" pitchFamily="34" charset="0"/>
              <a:buChar char="•"/>
            </a:pPr>
            <a:endParaRPr lang="en-US" sz="2400" dirty="0">
              <a:solidFill>
                <a:srgbClr val="3B3B3B"/>
              </a:solidFill>
              <a:latin typeface="Segoe WPC"/>
            </a:endParaRPr>
          </a:p>
          <a:p>
            <a:pPr algn="l">
              <a:buNone/>
            </a:pPr>
            <a:r>
              <a:rPr lang="en-US" sz="2400" b="1" i="0" dirty="0">
                <a:solidFill>
                  <a:srgbClr val="3B3B3B"/>
                </a:solidFill>
                <a:effectLst/>
                <a:latin typeface="Segoe WPC"/>
              </a:rPr>
              <a:t>Model Improvement</a:t>
            </a:r>
          </a:p>
          <a:p>
            <a:pPr algn="l">
              <a:buFont typeface="Arial" panose="020B0604020202020204" pitchFamily="34" charset="0"/>
              <a:buChar char="•"/>
            </a:pPr>
            <a:r>
              <a:rPr lang="en-US" sz="2400" b="1" i="0" dirty="0">
                <a:solidFill>
                  <a:srgbClr val="3B3B3B"/>
                </a:solidFill>
                <a:effectLst/>
                <a:latin typeface="Segoe WPC"/>
              </a:rPr>
              <a:t>Hyperparameter Tuning</a:t>
            </a:r>
            <a:r>
              <a:rPr lang="en-US" sz="2400" b="0" i="0" dirty="0">
                <a:solidFill>
                  <a:srgbClr val="3B3B3B"/>
                </a:solidFill>
                <a:effectLst/>
                <a:latin typeface="Segoe WPC"/>
              </a:rPr>
              <a:t>: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tune hyperparameters for each model to improve performance.</a:t>
            </a:r>
          </a:p>
          <a:p>
            <a:pPr algn="l">
              <a:buFont typeface="Arial" panose="020B0604020202020204" pitchFamily="34" charset="0"/>
              <a:buChar char="•"/>
            </a:pPr>
            <a:r>
              <a:rPr lang="en-US" sz="2400" b="1" i="0" dirty="0">
                <a:solidFill>
                  <a:srgbClr val="3B3B3B"/>
                </a:solidFill>
                <a:effectLst/>
                <a:latin typeface="Segoe WPC"/>
              </a:rPr>
              <a:t>Cross-Validation</a:t>
            </a:r>
            <a:r>
              <a:rPr lang="en-US" sz="2400" b="0" i="0" dirty="0">
                <a:solidFill>
                  <a:srgbClr val="3B3B3B"/>
                </a:solidFill>
                <a:effectLst/>
                <a:latin typeface="Segoe WPC"/>
              </a:rPr>
              <a:t>: Used 10-fold cross-validation to ensure the model's performance is consistent across different subsets of the data.</a:t>
            </a:r>
          </a:p>
          <a:p>
            <a:pPr algn="l"/>
            <a:endParaRPr lang="en-US" sz="2400" b="0" i="0" dirty="0">
              <a:solidFill>
                <a:srgbClr val="3B3B3B"/>
              </a:solidFill>
              <a:effectLst/>
              <a:latin typeface="Segoe WPC"/>
            </a:endParaRPr>
          </a:p>
        </p:txBody>
      </p:sp>
    </p:spTree>
    <p:extLst>
      <p:ext uri="{BB962C8B-B14F-4D97-AF65-F5344CB8AC3E}">
        <p14:creationId xmlns:p14="http://schemas.microsoft.com/office/powerpoint/2010/main" val="569278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9A99FAA-1070-C8C2-12FA-3B48B42DCEAB}"/>
              </a:ext>
            </a:extLst>
          </p:cNvPr>
          <p:cNvSpPr txBox="1"/>
          <p:nvPr/>
        </p:nvSpPr>
        <p:spPr>
          <a:xfrm>
            <a:off x="1231582" y="1295876"/>
            <a:ext cx="10175557" cy="3785652"/>
          </a:xfrm>
          <a:prstGeom prst="rect">
            <a:avLst/>
          </a:prstGeom>
          <a:noFill/>
        </p:spPr>
        <p:txBody>
          <a:bodyPr wrap="square">
            <a:spAutoFit/>
          </a:bodyPr>
          <a:lstStyle/>
          <a:p>
            <a:pPr algn="l">
              <a:buNone/>
            </a:pPr>
            <a:r>
              <a:rPr lang="en-US" sz="2400" b="1" i="0" dirty="0">
                <a:solidFill>
                  <a:srgbClr val="3B3B3B"/>
                </a:solidFill>
                <a:effectLst/>
                <a:latin typeface="Segoe WPC"/>
              </a:rPr>
              <a:t>Best Model Selection</a:t>
            </a:r>
          </a:p>
          <a:p>
            <a:pPr algn="l">
              <a:buFont typeface="Arial" panose="020B0604020202020204" pitchFamily="34" charset="0"/>
              <a:buChar char="•"/>
            </a:pPr>
            <a:r>
              <a:rPr lang="en-US" sz="2400" b="1" i="0" dirty="0">
                <a:solidFill>
                  <a:srgbClr val="3B3B3B"/>
                </a:solidFill>
                <a:effectLst/>
                <a:latin typeface="Segoe WPC"/>
              </a:rPr>
              <a:t>Comparison</a:t>
            </a:r>
            <a:r>
              <a:rPr lang="en-US" sz="2400" b="0" i="0" dirty="0">
                <a:solidFill>
                  <a:srgbClr val="3B3B3B"/>
                </a:solidFill>
                <a:effectLst/>
                <a:latin typeface="Segoe WPC"/>
              </a:rPr>
              <a:t>: Compared the accuracy and confusion matrices of all models.</a:t>
            </a:r>
          </a:p>
          <a:p>
            <a:pPr algn="l">
              <a:buFont typeface="Arial" panose="020B0604020202020204" pitchFamily="34" charset="0"/>
              <a:buChar char="•"/>
            </a:pPr>
            <a:r>
              <a:rPr lang="en-US" sz="2400" b="1" i="0" dirty="0">
                <a:solidFill>
                  <a:srgbClr val="3B3B3B"/>
                </a:solidFill>
                <a:effectLst/>
                <a:latin typeface="Segoe WPC"/>
              </a:rPr>
              <a:t>Best Model</a:t>
            </a:r>
            <a:r>
              <a:rPr lang="en-US" sz="2400" b="0" i="0" dirty="0">
                <a:solidFill>
                  <a:srgbClr val="3B3B3B"/>
                </a:solidFill>
                <a:effectLst/>
                <a:latin typeface="Segoe WPC"/>
              </a:rPr>
              <a:t>: Selected the model with the highest accuracy and best performance metrics as the final model.</a:t>
            </a:r>
          </a:p>
          <a:p>
            <a:pPr algn="l">
              <a:buFont typeface="Arial" panose="020B0604020202020204" pitchFamily="34" charset="0"/>
              <a:buChar char="•"/>
            </a:pPr>
            <a:endParaRPr lang="en-US" sz="2400" dirty="0">
              <a:solidFill>
                <a:srgbClr val="3B3B3B"/>
              </a:solidFill>
              <a:latin typeface="Segoe WPC"/>
            </a:endParaRPr>
          </a:p>
          <a:p>
            <a:pPr marL="0" indent="0" algn="l">
              <a:buNone/>
            </a:pPr>
            <a:r>
              <a:rPr lang="en-US" sz="2400" b="1" dirty="0">
                <a:solidFill>
                  <a:srgbClr val="3B3B3B"/>
                </a:solidFill>
                <a:latin typeface="Segoe WPC"/>
              </a:rPr>
              <a:t>GITHUB URL :</a:t>
            </a:r>
            <a:endParaRPr lang="en-US" sz="2400" dirty="0">
              <a:solidFill>
                <a:srgbClr val="3B3B3B"/>
              </a:solidFill>
              <a:latin typeface="Segoe WPC"/>
            </a:endParaRPr>
          </a:p>
          <a:p>
            <a:pPr marL="0" indent="0" algn="l">
              <a:buNone/>
            </a:pPr>
            <a:r>
              <a:rPr lang="en-US" sz="2400" b="1" i="0" dirty="0">
                <a:solidFill>
                  <a:srgbClr val="3B3B3B"/>
                </a:solidFill>
                <a:effectLst/>
                <a:latin typeface="Segoe WPC"/>
              </a:rPr>
              <a:t>https://github.com/ISM-O/DATA-SCIENCES-CAPSTONE-IBM.git</a:t>
            </a:r>
          </a:p>
          <a:p>
            <a:pPr algn="l"/>
            <a:endParaRPr lang="en-US" sz="2400" b="0" i="0" dirty="0">
              <a:solidFill>
                <a:srgbClr val="3B3B3B"/>
              </a:solidFill>
              <a:effectLst/>
              <a:latin typeface="Segoe WPC"/>
            </a:endParaRPr>
          </a:p>
          <a:p>
            <a:pPr algn="l">
              <a:buFont typeface="Arial" panose="020B0604020202020204" pitchFamily="34" charset="0"/>
              <a:buChar char="•"/>
            </a:pPr>
            <a:endParaRPr lang="en-US" sz="2400" b="0" i="0" dirty="0">
              <a:solidFill>
                <a:srgbClr val="3B3B3B"/>
              </a:solidFill>
              <a:effectLst/>
              <a:latin typeface="Segoe WPC"/>
            </a:endParaRPr>
          </a:p>
        </p:txBody>
      </p:sp>
    </p:spTree>
    <p:extLst>
      <p:ext uri="{BB962C8B-B14F-4D97-AF65-F5344CB8AC3E}">
        <p14:creationId xmlns:p14="http://schemas.microsoft.com/office/powerpoint/2010/main" val="1897084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50021" y="1635887"/>
            <a:ext cx="7068725" cy="2513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b="0" i="0" dirty="0">
                <a:solidFill>
                  <a:srgbClr val="3B3B3B"/>
                </a:solidFill>
                <a:effectLst/>
                <a:latin typeface="Segoe WPC"/>
              </a:rPr>
              <a:t>The SVM model was selected as the best model based on its highest accuracy and best performance metrics</a:t>
            </a:r>
            <a:endParaRPr lang="en-US" sz="3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a:extLst>
              <a:ext uri="{FF2B5EF4-FFF2-40B4-BE49-F238E27FC236}">
                <a16:creationId xmlns:a16="http://schemas.microsoft.com/office/drawing/2014/main" id="{2FCE77DB-2084-71BB-88FB-399F12DB7B94}"/>
              </a:ext>
            </a:extLst>
          </p:cNvPr>
          <p:cNvPicPr>
            <a:picLocks noChangeAspect="1"/>
          </p:cNvPicPr>
          <p:nvPr/>
        </p:nvPicPr>
        <p:blipFill>
          <a:blip r:embed="rId3"/>
          <a:stretch>
            <a:fillRect/>
          </a:stretch>
        </p:blipFill>
        <p:spPr>
          <a:xfrm>
            <a:off x="725202" y="2147748"/>
            <a:ext cx="10732770" cy="3338652"/>
          </a:xfrm>
          <a:prstGeom prst="rect">
            <a:avLst/>
          </a:prstGeom>
        </p:spPr>
      </p:pic>
      <p:sp>
        <p:nvSpPr>
          <p:cNvPr id="8" name="ZoneTexte 7">
            <a:extLst>
              <a:ext uri="{FF2B5EF4-FFF2-40B4-BE49-F238E27FC236}">
                <a16:creationId xmlns:a16="http://schemas.microsoft.com/office/drawing/2014/main" id="{0738761B-3AFC-B552-15DC-BE9DA9E489D2}"/>
              </a:ext>
            </a:extLst>
          </p:cNvPr>
          <p:cNvSpPr txBox="1"/>
          <p:nvPr/>
        </p:nvSpPr>
        <p:spPr>
          <a:xfrm>
            <a:off x="770011" y="1478052"/>
            <a:ext cx="10535000" cy="400110"/>
          </a:xfrm>
          <a:prstGeom prst="rect">
            <a:avLst/>
          </a:prstGeom>
          <a:noFill/>
        </p:spPr>
        <p:txBody>
          <a:bodyPr wrap="square">
            <a:spAutoFit/>
          </a:bodyPr>
          <a:lstStyle/>
          <a:p>
            <a:r>
              <a:rPr lang="en-US" sz="2000" b="1" i="0" dirty="0">
                <a:solidFill>
                  <a:srgbClr val="3B3B3B"/>
                </a:solidFill>
                <a:effectLst/>
                <a:latin typeface="Segoe WPC"/>
              </a:rPr>
              <a:t>Scatter plot of Flight Number vs. Launch Site with hue indicating the launch outcome.</a:t>
            </a:r>
            <a:endParaRPr lang="fr-FR" sz="2000" b="1" dirty="0"/>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DC1D620-064E-2208-0A8F-7C1819016905}"/>
              </a:ext>
            </a:extLst>
          </p:cNvPr>
          <p:cNvSpPr txBox="1"/>
          <p:nvPr/>
        </p:nvSpPr>
        <p:spPr>
          <a:xfrm>
            <a:off x="580072" y="1019536"/>
            <a:ext cx="11204257" cy="3062377"/>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(Flight Number)</a:t>
            </a:r>
            <a:r>
              <a:rPr lang="en-US" sz="2400" b="0" i="0" dirty="0">
                <a:solidFill>
                  <a:srgbClr val="3B3B3B"/>
                </a:solidFill>
                <a:effectLst/>
                <a:latin typeface="Segoe WPC"/>
              </a:rPr>
              <a:t>: Represents the sequential number of the flight.</a:t>
            </a:r>
          </a:p>
          <a:p>
            <a:pPr algn="l">
              <a:buFont typeface="Arial" panose="020B0604020202020204" pitchFamily="34" charset="0"/>
              <a:buChar char="•"/>
            </a:pPr>
            <a:r>
              <a:rPr lang="en-US" sz="2400" b="1" i="0" dirty="0">
                <a:solidFill>
                  <a:srgbClr val="3B3B3B"/>
                </a:solidFill>
                <a:effectLst/>
                <a:latin typeface="Segoe WPC"/>
              </a:rPr>
              <a:t>Y-Axis (Launch Site)</a:t>
            </a:r>
            <a:r>
              <a:rPr lang="en-US" sz="2400" b="0" i="0" dirty="0">
                <a:solidFill>
                  <a:srgbClr val="3B3B3B"/>
                </a:solidFill>
                <a:effectLst/>
                <a:latin typeface="Segoe WPC"/>
              </a:rPr>
              <a:t>: Represents the different launch sites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pPr algn="l">
              <a:buFont typeface="Arial" panose="020B0604020202020204" pitchFamily="34" charset="0"/>
              <a:buChar char="•"/>
            </a:pPr>
            <a:endParaRPr lang="en-US" sz="2400" dirty="0">
              <a:solidFill>
                <a:srgbClr val="3B3B3B"/>
              </a:solidFill>
              <a:latin typeface="Segoe WPC"/>
            </a:endParaRPr>
          </a:p>
          <a:p>
            <a:pPr>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Different launch sites have varying success rates over time, with some sites showing a higher frequency of successful launches.</a:t>
            </a:r>
          </a:p>
          <a:p>
            <a:pPr algn="l">
              <a:buFont typeface="Arial" panose="020B0604020202020204" pitchFamily="34" charset="0"/>
              <a:buChar char="•"/>
            </a:pPr>
            <a:endParaRPr lang="en-US" sz="2000" b="0" i="0" dirty="0">
              <a:solidFill>
                <a:srgbClr val="3B3B3B"/>
              </a:solidFill>
              <a:effectLst/>
              <a:latin typeface="Segoe WPC"/>
            </a:endParaRPr>
          </a:p>
        </p:txBody>
      </p:sp>
    </p:spTree>
    <p:extLst>
      <p:ext uri="{BB962C8B-B14F-4D97-AF65-F5344CB8AC3E}">
        <p14:creationId xmlns:p14="http://schemas.microsoft.com/office/powerpoint/2010/main" val="1436756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79BF486E-3477-0083-9ECB-9F687A209C83}"/>
              </a:ext>
            </a:extLst>
          </p:cNvPr>
          <p:cNvPicPr>
            <a:picLocks noChangeAspect="1"/>
          </p:cNvPicPr>
          <p:nvPr/>
        </p:nvPicPr>
        <p:blipFill>
          <a:blip r:embed="rId3"/>
          <a:stretch>
            <a:fillRect/>
          </a:stretch>
        </p:blipFill>
        <p:spPr>
          <a:xfrm>
            <a:off x="773821" y="1990076"/>
            <a:ext cx="9582931" cy="4471425"/>
          </a:xfrm>
          <a:prstGeom prst="rect">
            <a:avLst/>
          </a:prstGeom>
        </p:spPr>
      </p:pic>
      <p:sp>
        <p:nvSpPr>
          <p:cNvPr id="8" name="ZoneTexte 7">
            <a:extLst>
              <a:ext uri="{FF2B5EF4-FFF2-40B4-BE49-F238E27FC236}">
                <a16:creationId xmlns:a16="http://schemas.microsoft.com/office/drawing/2014/main" id="{2E5436A8-156A-C7E5-05BB-FFE760E00B4D}"/>
              </a:ext>
            </a:extLst>
          </p:cNvPr>
          <p:cNvSpPr txBox="1"/>
          <p:nvPr/>
        </p:nvSpPr>
        <p:spPr>
          <a:xfrm>
            <a:off x="1151573" y="1472684"/>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Scatter Plot of Flight Number vs. Launch Site</a:t>
            </a:r>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F23BFB6-76B1-8077-B27A-34984C795CD8}"/>
              </a:ext>
            </a:extLst>
          </p:cNvPr>
          <p:cNvSpPr txBox="1"/>
          <p:nvPr/>
        </p:nvSpPr>
        <p:spPr>
          <a:xfrm>
            <a:off x="797242" y="626076"/>
            <a:ext cx="10552747" cy="4878259"/>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(Payload Mass (kg))</a:t>
            </a:r>
            <a:r>
              <a:rPr lang="en-US" sz="2400" b="0" i="0" dirty="0">
                <a:solidFill>
                  <a:srgbClr val="3B3B3B"/>
                </a:solidFill>
                <a:effectLst/>
                <a:latin typeface="Segoe WPC"/>
              </a:rPr>
              <a:t>: Represents the mass of the payload in kilograms.</a:t>
            </a:r>
          </a:p>
          <a:p>
            <a:pPr algn="l">
              <a:buFont typeface="Arial" panose="020B0604020202020204" pitchFamily="34" charset="0"/>
              <a:buChar char="•"/>
            </a:pPr>
            <a:r>
              <a:rPr lang="en-US" sz="2400" b="1" i="0" dirty="0">
                <a:solidFill>
                  <a:srgbClr val="3B3B3B"/>
                </a:solidFill>
                <a:effectLst/>
                <a:latin typeface="Segoe WPC"/>
              </a:rPr>
              <a:t>Y-Axis (Launch Site)</a:t>
            </a:r>
            <a:r>
              <a:rPr lang="en-US" sz="2400" b="0" i="0" dirty="0">
                <a:solidFill>
                  <a:srgbClr val="3B3B3B"/>
                </a:solidFill>
                <a:effectLst/>
                <a:latin typeface="Segoe WPC"/>
              </a:rPr>
              <a:t>: Represents the different launch sites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pPr algn="l"/>
            <a:endParaRPr lang="en-US" sz="2400" b="0" i="0" dirty="0">
              <a:solidFill>
                <a:srgbClr val="3B3B3B"/>
              </a:solidFill>
              <a:effectLst/>
              <a:latin typeface="Segoe WPC"/>
            </a:endParaRPr>
          </a:p>
          <a:p>
            <a:pPr>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Certain launch sites handle heavier payloads more successfully than others.</a:t>
            </a:r>
          </a:p>
          <a:p>
            <a:r>
              <a:rPr lang="en-US" sz="2400" b="0" dirty="0">
                <a:solidFill>
                  <a:srgbClr val="3B3B3B"/>
                </a:solidFill>
                <a:effectLst/>
                <a:latin typeface="Consolas" panose="020B0609020204030204" pitchFamily="49" charset="0"/>
              </a:rPr>
              <a:t>for the VAFB-SLC  </a:t>
            </a:r>
            <a:r>
              <a:rPr lang="en-US" sz="2400" b="0" dirty="0" err="1">
                <a:solidFill>
                  <a:srgbClr val="3B3B3B"/>
                </a:solidFill>
                <a:effectLst/>
                <a:latin typeface="Consolas" panose="020B0609020204030204" pitchFamily="49" charset="0"/>
              </a:rPr>
              <a:t>launchsite</a:t>
            </a:r>
            <a:r>
              <a:rPr lang="en-US" sz="2400" b="0" dirty="0">
                <a:solidFill>
                  <a:srgbClr val="3B3B3B"/>
                </a:solidFill>
                <a:effectLst/>
                <a:latin typeface="Consolas" panose="020B0609020204030204" pitchFamily="49" charset="0"/>
              </a:rPr>
              <a:t> there are no  rockets  launched for  </a:t>
            </a:r>
            <a:r>
              <a:rPr lang="en-US" sz="2400" b="0" dirty="0" err="1">
                <a:solidFill>
                  <a:srgbClr val="3B3B3B"/>
                </a:solidFill>
                <a:effectLst/>
                <a:latin typeface="Consolas" panose="020B0609020204030204" pitchFamily="49" charset="0"/>
              </a:rPr>
              <a:t>heavypayload</a:t>
            </a:r>
            <a:r>
              <a:rPr lang="en-US" sz="2400" b="0" dirty="0">
                <a:solidFill>
                  <a:srgbClr val="3B3B3B"/>
                </a:solidFill>
                <a:effectLst/>
                <a:latin typeface="Consolas" panose="020B0609020204030204" pitchFamily="49" charset="0"/>
              </a:rPr>
              <a:t> mass(greater than 10000).</a:t>
            </a:r>
          </a:p>
          <a:p>
            <a:endParaRPr lang="en-US" sz="2400" b="0" i="0" dirty="0">
              <a:solidFill>
                <a:srgbClr val="3B3B3B"/>
              </a:solidFill>
              <a:effectLst/>
              <a:latin typeface="Segoe WPC"/>
            </a:endParaRPr>
          </a:p>
          <a:p>
            <a:pPr algn="l">
              <a:buFont typeface="Arial" panose="020B0604020202020204" pitchFamily="34" charset="0"/>
              <a:buChar char="•"/>
            </a:pPr>
            <a:endParaRPr lang="en-US" b="0" i="0" dirty="0">
              <a:solidFill>
                <a:srgbClr val="3B3B3B"/>
              </a:solidFill>
              <a:effectLst/>
              <a:latin typeface="Segoe WPC"/>
            </a:endParaRPr>
          </a:p>
        </p:txBody>
      </p:sp>
    </p:spTree>
    <p:extLst>
      <p:ext uri="{BB962C8B-B14F-4D97-AF65-F5344CB8AC3E}">
        <p14:creationId xmlns:p14="http://schemas.microsoft.com/office/powerpoint/2010/main" val="2144811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2BF40DA1-D824-4F4A-1613-55A583AA1436}"/>
              </a:ext>
            </a:extLst>
          </p:cNvPr>
          <p:cNvPicPr>
            <a:picLocks noChangeAspect="1"/>
          </p:cNvPicPr>
          <p:nvPr/>
        </p:nvPicPr>
        <p:blipFill>
          <a:blip r:embed="rId3"/>
          <a:stretch>
            <a:fillRect/>
          </a:stretch>
        </p:blipFill>
        <p:spPr>
          <a:xfrm>
            <a:off x="770011" y="1946642"/>
            <a:ext cx="9619507" cy="4480569"/>
          </a:xfrm>
          <a:prstGeom prst="rect">
            <a:avLst/>
          </a:prstGeom>
        </p:spPr>
      </p:pic>
      <p:sp>
        <p:nvSpPr>
          <p:cNvPr id="8" name="ZoneTexte 7">
            <a:extLst>
              <a:ext uri="{FF2B5EF4-FFF2-40B4-BE49-F238E27FC236}">
                <a16:creationId xmlns:a16="http://schemas.microsoft.com/office/drawing/2014/main" id="{173215CF-0C2B-CCF3-6F12-B1C2E3C36162}"/>
              </a:ext>
            </a:extLst>
          </p:cNvPr>
          <p:cNvSpPr txBox="1"/>
          <p:nvPr/>
        </p:nvSpPr>
        <p:spPr>
          <a:xfrm>
            <a:off x="1082993" y="1332504"/>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Scatter Plot of Flight Number vs. Orbit Type</a:t>
            </a:r>
          </a:p>
        </p:txBody>
      </p:sp>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C8ECBA5-E0E4-86D7-3255-10EBB4E99785}"/>
              </a:ext>
            </a:extLst>
          </p:cNvPr>
          <p:cNvSpPr>
            <a:spLocks noGrp="1"/>
          </p:cNvSpPr>
          <p:nvPr>
            <p:ph idx="1"/>
          </p:nvPr>
        </p:nvSpPr>
        <p:spPr>
          <a:xfrm>
            <a:off x="438150" y="476885"/>
            <a:ext cx="10515600" cy="4351338"/>
          </a:xfrm>
        </p:spPr>
        <p:txBody>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(Flight Number)</a:t>
            </a:r>
            <a:r>
              <a:rPr lang="en-US" sz="2400" b="0" i="0" dirty="0">
                <a:solidFill>
                  <a:srgbClr val="3B3B3B"/>
                </a:solidFill>
                <a:effectLst/>
                <a:latin typeface="Segoe WPC"/>
              </a:rPr>
              <a:t>: Represents the sequential number of the flight.</a:t>
            </a:r>
          </a:p>
          <a:p>
            <a:pPr algn="l">
              <a:buFont typeface="Arial" panose="020B0604020202020204" pitchFamily="34" charset="0"/>
              <a:buChar char="•"/>
            </a:pPr>
            <a:r>
              <a:rPr lang="en-US" sz="2400" b="1" i="0" dirty="0">
                <a:solidFill>
                  <a:srgbClr val="3B3B3B"/>
                </a:solidFill>
                <a:effectLst/>
                <a:latin typeface="Segoe WPC"/>
              </a:rPr>
              <a:t>Y-Axis (Orbit Type)</a:t>
            </a:r>
            <a:r>
              <a:rPr lang="en-US" sz="2400" b="0" i="0" dirty="0">
                <a:solidFill>
                  <a:srgbClr val="3B3B3B"/>
                </a:solidFill>
                <a:effectLst/>
                <a:latin typeface="Segoe WPC"/>
              </a:rPr>
              <a:t>: Represents the different types of orbits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endParaRPr lang="fr-FR" sz="2400" dirty="0"/>
          </a:p>
          <a:p>
            <a:r>
              <a:rPr lang="en-US" sz="2400" b="1" i="0" dirty="0">
                <a:solidFill>
                  <a:srgbClr val="3B3B3B"/>
                </a:solidFill>
                <a:effectLst/>
                <a:latin typeface="Segoe WPC"/>
              </a:rPr>
              <a:t>Insight</a:t>
            </a:r>
            <a:r>
              <a:rPr lang="en-US" sz="2400" b="0" i="0" dirty="0">
                <a:solidFill>
                  <a:srgbClr val="3B3B3B"/>
                </a:solidFill>
                <a:effectLst/>
                <a:latin typeface="Segoe WPC"/>
              </a:rPr>
              <a:t>: Success rates in LEO orbit appear to be related to the number of flights, while GTO orbit shows no clear relationship</a:t>
            </a:r>
            <a:endParaRPr lang="fr-FR" sz="3600" dirty="0"/>
          </a:p>
        </p:txBody>
      </p:sp>
    </p:spTree>
    <p:extLst>
      <p:ext uri="{BB962C8B-B14F-4D97-AF65-F5344CB8AC3E}">
        <p14:creationId xmlns:p14="http://schemas.microsoft.com/office/powerpoint/2010/main" val="2358621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92D533DB-76F4-DC27-8A24-5618A70FF32E}"/>
              </a:ext>
            </a:extLst>
          </p:cNvPr>
          <p:cNvPicPr>
            <a:picLocks noChangeAspect="1"/>
          </p:cNvPicPr>
          <p:nvPr/>
        </p:nvPicPr>
        <p:blipFill>
          <a:blip r:embed="rId4"/>
          <a:stretch>
            <a:fillRect/>
          </a:stretch>
        </p:blipFill>
        <p:spPr>
          <a:xfrm>
            <a:off x="858762" y="1855530"/>
            <a:ext cx="9805428" cy="4571681"/>
          </a:xfrm>
          <a:prstGeom prst="rect">
            <a:avLst/>
          </a:prstGeom>
        </p:spPr>
      </p:pic>
      <p:sp>
        <p:nvSpPr>
          <p:cNvPr id="8" name="ZoneTexte 7">
            <a:extLst>
              <a:ext uri="{FF2B5EF4-FFF2-40B4-BE49-F238E27FC236}">
                <a16:creationId xmlns:a16="http://schemas.microsoft.com/office/drawing/2014/main" id="{572A48FA-E757-928E-49DE-EF32A123C694}"/>
              </a:ext>
            </a:extLst>
          </p:cNvPr>
          <p:cNvSpPr txBox="1"/>
          <p:nvPr/>
        </p:nvSpPr>
        <p:spPr>
          <a:xfrm>
            <a:off x="2123123" y="1314483"/>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Bar Chart for the Success Rate of Each Orbit Type</a:t>
            </a: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7157F83-BAF7-8A01-D297-7D052CF0217D}"/>
              </a:ext>
            </a:extLst>
          </p:cNvPr>
          <p:cNvSpPr txBox="1"/>
          <p:nvPr/>
        </p:nvSpPr>
        <p:spPr>
          <a:xfrm>
            <a:off x="979646" y="1188824"/>
            <a:ext cx="10232707" cy="3123932"/>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(Orbit Type)</a:t>
            </a:r>
            <a:r>
              <a:rPr lang="en-US" sz="2400" b="0" i="0" dirty="0">
                <a:solidFill>
                  <a:srgbClr val="3B3B3B"/>
                </a:solidFill>
                <a:effectLst/>
                <a:latin typeface="Segoe WPC"/>
              </a:rPr>
              <a:t>: Represents the different types of orbits used by SpaceX.</a:t>
            </a:r>
          </a:p>
          <a:p>
            <a:pPr algn="l">
              <a:buFont typeface="Arial" panose="020B0604020202020204" pitchFamily="34" charset="0"/>
              <a:buChar char="•"/>
            </a:pPr>
            <a:r>
              <a:rPr lang="en-US" sz="2400" b="1" i="0" dirty="0">
                <a:solidFill>
                  <a:srgbClr val="3B3B3B"/>
                </a:solidFill>
                <a:effectLst/>
                <a:latin typeface="Segoe WPC"/>
              </a:rPr>
              <a:t>Y-Axis (Success Rate)</a:t>
            </a:r>
            <a:r>
              <a:rPr lang="en-US" sz="2400" b="0" i="0" dirty="0">
                <a:solidFill>
                  <a:srgbClr val="3B3B3B"/>
                </a:solidFill>
                <a:effectLst/>
                <a:latin typeface="Segoe WPC"/>
              </a:rPr>
              <a:t>: Represents the success rate of launches for each orbit type.</a:t>
            </a:r>
          </a:p>
          <a:p>
            <a:pPr algn="l">
              <a:buFont typeface="Arial" panose="020B0604020202020204" pitchFamily="34" charset="0"/>
              <a:buChar char="•"/>
            </a:pPr>
            <a:endParaRPr lang="en-US" sz="2400" dirty="0">
              <a:solidFill>
                <a:srgbClr val="3B3B3B"/>
              </a:solidFill>
              <a:latin typeface="Segoe WPC"/>
            </a:endParaRPr>
          </a:p>
          <a:p>
            <a:pPr algn="l">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Orbits like ES-L1, GEO, HEO, and SSO have the highest success rates, while GTO and ISS have lower success rates</a:t>
            </a:r>
          </a:p>
        </p:txBody>
      </p:sp>
    </p:spTree>
    <p:extLst>
      <p:ext uri="{BB962C8B-B14F-4D97-AF65-F5344CB8AC3E}">
        <p14:creationId xmlns:p14="http://schemas.microsoft.com/office/powerpoint/2010/main" val="17072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23583BF8-828A-8303-1E41-B0BFCCCAF675}"/>
              </a:ext>
            </a:extLst>
          </p:cNvPr>
          <p:cNvPicPr>
            <a:picLocks noChangeAspect="1"/>
          </p:cNvPicPr>
          <p:nvPr/>
        </p:nvPicPr>
        <p:blipFill>
          <a:blip r:embed="rId3"/>
          <a:stretch>
            <a:fillRect/>
          </a:stretch>
        </p:blipFill>
        <p:spPr>
          <a:xfrm>
            <a:off x="770011" y="1946642"/>
            <a:ext cx="9619507" cy="4480569"/>
          </a:xfrm>
          <a:prstGeom prst="rect">
            <a:avLst/>
          </a:prstGeom>
        </p:spPr>
      </p:pic>
      <p:sp>
        <p:nvSpPr>
          <p:cNvPr id="8" name="ZoneTexte 7">
            <a:extLst>
              <a:ext uri="{FF2B5EF4-FFF2-40B4-BE49-F238E27FC236}">
                <a16:creationId xmlns:a16="http://schemas.microsoft.com/office/drawing/2014/main" id="{7B233A39-2CE9-8496-1AEC-8D2CADC7AE58}"/>
              </a:ext>
            </a:extLst>
          </p:cNvPr>
          <p:cNvSpPr txBox="1"/>
          <p:nvPr/>
        </p:nvSpPr>
        <p:spPr>
          <a:xfrm>
            <a:off x="1380173" y="1426964"/>
            <a:ext cx="6097904" cy="461665"/>
          </a:xfrm>
          <a:prstGeom prst="rect">
            <a:avLst/>
          </a:prstGeom>
          <a:noFill/>
        </p:spPr>
        <p:txBody>
          <a:bodyPr wrap="square">
            <a:spAutoFit/>
          </a:bodyPr>
          <a:lstStyle/>
          <a:p>
            <a:pPr algn="l">
              <a:spcBef>
                <a:spcPts val="1200"/>
              </a:spcBef>
              <a:spcAft>
                <a:spcPts val="600"/>
              </a:spcAft>
            </a:pPr>
            <a:r>
              <a:rPr lang="en-US" sz="2400" b="1" i="0" dirty="0">
                <a:solidFill>
                  <a:srgbClr val="3B3B3B"/>
                </a:solidFill>
                <a:effectLst/>
                <a:latin typeface="Segoe WPC"/>
              </a:rPr>
              <a:t>Scatter Plot of Payload vs. Orbit Type</a:t>
            </a: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24613" y="1636453"/>
            <a:ext cx="10185347" cy="44005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000" b="0" i="0" dirty="0">
                <a:solidFill>
                  <a:srgbClr val="3B3B3B"/>
                </a:solidFill>
                <a:effectLst/>
                <a:latin typeface="Segoe WPC"/>
              </a:rPr>
              <a:t>In this project, we followed a structured approach to collect, process,  analyze SpaceX launch data, </a:t>
            </a:r>
            <a:r>
              <a:rPr lang="en-US" sz="2000" dirty="0">
                <a:solidFill>
                  <a:srgbClr val="3B3B3B"/>
                </a:solidFill>
                <a:latin typeface="Segoe WPC"/>
              </a:rPr>
              <a:t>And train a model which predict if the falcon 9 rocket first stage will land</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Summary of all results</a:t>
            </a:r>
          </a:p>
          <a:p>
            <a:pPr marL="0" indent="0" algn="l">
              <a:buNone/>
            </a:pPr>
            <a:r>
              <a:rPr lang="en-US" sz="1800" b="1" dirty="0">
                <a:solidFill>
                  <a:srgbClr val="3B3B3B"/>
                </a:solidFill>
                <a:latin typeface="Segoe WPC"/>
              </a:rPr>
              <a:t>-</a:t>
            </a:r>
            <a:r>
              <a:rPr lang="en-US" sz="1800" b="1" i="0" dirty="0">
                <a:solidFill>
                  <a:srgbClr val="3B3B3B"/>
                </a:solidFill>
                <a:effectLst/>
                <a:latin typeface="Segoe WPC"/>
              </a:rPr>
              <a:t>Data Collection</a:t>
            </a:r>
            <a:r>
              <a:rPr lang="en-US" sz="1800" b="0" i="0" dirty="0">
                <a:solidFill>
                  <a:srgbClr val="3B3B3B"/>
                </a:solidFill>
                <a:effectLst/>
                <a:latin typeface="Segoe WPC"/>
              </a:rPr>
              <a:t>: Fetched SpaceX launch data via API and exported to CSV.</a:t>
            </a:r>
          </a:p>
          <a:p>
            <a:pPr marL="0" indent="0" algn="l">
              <a:buNone/>
            </a:pPr>
            <a:r>
              <a:rPr lang="en-US" sz="1800" b="1" i="0" dirty="0">
                <a:solidFill>
                  <a:srgbClr val="3B3B3B"/>
                </a:solidFill>
                <a:effectLst/>
                <a:latin typeface="Segoe WPC"/>
              </a:rPr>
              <a:t>-Data Preprocessing</a:t>
            </a:r>
            <a:r>
              <a:rPr lang="en-US" sz="1800" b="0" i="0" dirty="0">
                <a:solidFill>
                  <a:srgbClr val="3B3B3B"/>
                </a:solidFill>
                <a:effectLst/>
                <a:latin typeface="Segoe WPC"/>
              </a:rPr>
              <a:t>: Cleaned, transformed, and handled missing values.</a:t>
            </a:r>
          </a:p>
          <a:p>
            <a:pPr marL="0" indent="0" algn="l">
              <a:buNone/>
            </a:pPr>
            <a:r>
              <a:rPr lang="en-US" sz="1800" b="1" i="0" dirty="0">
                <a:solidFill>
                  <a:srgbClr val="3B3B3B"/>
                </a:solidFill>
                <a:effectLst/>
                <a:latin typeface="Segoe WPC"/>
              </a:rPr>
              <a:t>-EDA</a:t>
            </a:r>
            <a:r>
              <a:rPr lang="en-US" sz="1800" b="0" i="0" dirty="0">
                <a:solidFill>
                  <a:srgbClr val="3B3B3B"/>
                </a:solidFill>
                <a:effectLst/>
                <a:latin typeface="Segoe WPC"/>
              </a:rPr>
              <a:t>: Conducted descriptive statistics and visualizations; identified key insights.</a:t>
            </a:r>
          </a:p>
          <a:p>
            <a:pPr marL="0" indent="0" algn="l">
              <a:buNone/>
            </a:pPr>
            <a:r>
              <a:rPr lang="en-US" sz="1800" b="1" dirty="0">
                <a:solidFill>
                  <a:srgbClr val="3B3B3B"/>
                </a:solidFill>
                <a:latin typeface="Segoe WPC"/>
              </a:rPr>
              <a:t>-</a:t>
            </a:r>
            <a:r>
              <a:rPr lang="en-US" sz="1800" b="1" i="0" dirty="0">
                <a:solidFill>
                  <a:srgbClr val="3B3B3B"/>
                </a:solidFill>
                <a:effectLst/>
                <a:latin typeface="Segoe WPC"/>
              </a:rPr>
              <a:t>Model Training</a:t>
            </a:r>
            <a:r>
              <a:rPr lang="en-US" sz="1800" b="0" i="0" dirty="0">
                <a:solidFill>
                  <a:srgbClr val="3B3B3B"/>
                </a:solidFill>
                <a:effectLst/>
                <a:latin typeface="Segoe WPC"/>
              </a:rPr>
              <a:t>: Trained various models; SVM selected as the best-performing model.</a:t>
            </a:r>
          </a:p>
          <a:p>
            <a:pPr marL="0" indent="0" algn="l">
              <a:buNone/>
            </a:pPr>
            <a:r>
              <a:rPr lang="en-US" sz="1800" b="1" i="0" dirty="0">
                <a:solidFill>
                  <a:srgbClr val="3B3B3B"/>
                </a:solidFill>
                <a:effectLst/>
                <a:latin typeface="Segoe WPC"/>
              </a:rPr>
              <a:t>-Model Performance</a:t>
            </a:r>
            <a:r>
              <a:rPr lang="en-US" sz="1800" b="0" i="0" dirty="0">
                <a:solidFill>
                  <a:srgbClr val="3B3B3B"/>
                </a:solidFill>
                <a:effectLst/>
                <a:latin typeface="Segoe WPC"/>
              </a:rPr>
              <a:t>: SVM optimized using </a:t>
            </a:r>
            <a:r>
              <a:rPr lang="en-US" sz="1800" b="0" i="0" dirty="0" err="1">
                <a:solidFill>
                  <a:srgbClr val="3B3B3B"/>
                </a:solidFill>
                <a:effectLst/>
                <a:latin typeface="Segoe WPC"/>
              </a:rPr>
              <a:t>GridSearchCV</a:t>
            </a:r>
            <a:r>
              <a:rPr lang="en-US" sz="1800" b="0" i="0" dirty="0">
                <a:solidFill>
                  <a:srgbClr val="3B3B3B"/>
                </a:solidFill>
                <a:effectLst/>
                <a:latin typeface="Segoe WPC"/>
              </a:rPr>
              <a:t> with 10-fold cross-validation.</a:t>
            </a:r>
          </a:p>
          <a:p>
            <a:pPr marL="0" indent="0" algn="l">
              <a:buNone/>
            </a:pPr>
            <a:r>
              <a:rPr lang="en-US" sz="1800" b="1" i="0" dirty="0">
                <a:solidFill>
                  <a:srgbClr val="3B3B3B"/>
                </a:solidFill>
                <a:effectLst/>
                <a:latin typeface="Segoe WPC"/>
              </a:rPr>
              <a:t>-Conclusion</a:t>
            </a:r>
            <a:r>
              <a:rPr lang="en-US" sz="1800" b="0" i="0" dirty="0">
                <a:solidFill>
                  <a:srgbClr val="3B3B3B"/>
                </a:solidFill>
                <a:effectLst/>
                <a:latin typeface="Segoe WPC"/>
              </a:rPr>
              <a:t>: Summarized findings and suggested future improvements.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47EB117-50CF-2BBD-C2EC-6A1D25CFC2EA}"/>
              </a:ext>
            </a:extLst>
          </p:cNvPr>
          <p:cNvSpPr txBox="1"/>
          <p:nvPr/>
        </p:nvSpPr>
        <p:spPr>
          <a:xfrm>
            <a:off x="820102" y="671796"/>
            <a:ext cx="10266997" cy="4231928"/>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(Payload Mass (kg))</a:t>
            </a:r>
            <a:r>
              <a:rPr lang="en-US" sz="2400" b="0" i="0" dirty="0">
                <a:solidFill>
                  <a:srgbClr val="3B3B3B"/>
                </a:solidFill>
                <a:effectLst/>
                <a:latin typeface="Segoe WPC"/>
              </a:rPr>
              <a:t>: Represents the mass of the payload in kilograms.</a:t>
            </a:r>
          </a:p>
          <a:p>
            <a:pPr algn="l">
              <a:buFont typeface="Arial" panose="020B0604020202020204" pitchFamily="34" charset="0"/>
              <a:buChar char="•"/>
            </a:pPr>
            <a:r>
              <a:rPr lang="en-US" sz="2400" b="1" i="0" dirty="0">
                <a:solidFill>
                  <a:srgbClr val="3B3B3B"/>
                </a:solidFill>
                <a:effectLst/>
                <a:latin typeface="Segoe WPC"/>
              </a:rPr>
              <a:t>Y-Axis (Orbit Type)</a:t>
            </a:r>
            <a:r>
              <a:rPr lang="en-US" sz="2400" b="0" i="0" dirty="0">
                <a:solidFill>
                  <a:srgbClr val="3B3B3B"/>
                </a:solidFill>
                <a:effectLst/>
                <a:latin typeface="Segoe WPC"/>
              </a:rPr>
              <a:t>: Represents the different types of orbits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pPr algn="l">
              <a:buFont typeface="Arial" panose="020B0604020202020204" pitchFamily="34" charset="0"/>
              <a:buChar char="•"/>
            </a:pPr>
            <a:endParaRPr lang="en-US" sz="2400" dirty="0">
              <a:solidFill>
                <a:srgbClr val="3B3B3B"/>
              </a:solidFill>
              <a:latin typeface="Segoe WPC"/>
            </a:endParaRPr>
          </a:p>
          <a:p>
            <a:r>
              <a:rPr lang="en-US" sz="2400" b="1" i="0" dirty="0">
                <a:solidFill>
                  <a:srgbClr val="3B3B3B"/>
                </a:solidFill>
                <a:effectLst/>
                <a:latin typeface="Segoe WPC"/>
              </a:rPr>
              <a:t>Insight</a:t>
            </a:r>
            <a:r>
              <a:rPr lang="en-US" sz="2400" b="0" i="0" dirty="0">
                <a:solidFill>
                  <a:srgbClr val="3B3B3B"/>
                </a:solidFill>
                <a:effectLst/>
                <a:latin typeface="Segoe WPC"/>
              </a:rPr>
              <a:t>: Heavier payloads tend to have higher success rates in orbits like Polar, LEO, and ISS.</a:t>
            </a:r>
          </a:p>
          <a:p>
            <a:pPr algn="l"/>
            <a:endParaRPr lang="en-US" sz="2400" b="0" i="0" dirty="0">
              <a:solidFill>
                <a:srgbClr val="3B3B3B"/>
              </a:solidFill>
              <a:effectLst/>
              <a:latin typeface="Segoe WPC"/>
            </a:endParaRPr>
          </a:p>
        </p:txBody>
      </p:sp>
    </p:spTree>
    <p:extLst>
      <p:ext uri="{BB962C8B-B14F-4D97-AF65-F5344CB8AC3E}">
        <p14:creationId xmlns:p14="http://schemas.microsoft.com/office/powerpoint/2010/main" val="957214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74FB2E4E-5CC4-8787-F08C-C6EC9EDEF179}"/>
              </a:ext>
            </a:extLst>
          </p:cNvPr>
          <p:cNvPicPr>
            <a:picLocks noChangeAspect="1"/>
          </p:cNvPicPr>
          <p:nvPr/>
        </p:nvPicPr>
        <p:blipFill>
          <a:blip r:embed="rId3"/>
          <a:stretch>
            <a:fillRect/>
          </a:stretch>
        </p:blipFill>
        <p:spPr>
          <a:xfrm>
            <a:off x="665839" y="1893977"/>
            <a:ext cx="5361972" cy="4425373"/>
          </a:xfrm>
          <a:prstGeom prst="rect">
            <a:avLst/>
          </a:prstGeom>
        </p:spPr>
      </p:pic>
      <p:sp>
        <p:nvSpPr>
          <p:cNvPr id="8" name="ZoneTexte 7">
            <a:extLst>
              <a:ext uri="{FF2B5EF4-FFF2-40B4-BE49-F238E27FC236}">
                <a16:creationId xmlns:a16="http://schemas.microsoft.com/office/drawing/2014/main" id="{AE3F69B6-D8C8-FA22-670A-D74146F0EAB8}"/>
              </a:ext>
            </a:extLst>
          </p:cNvPr>
          <p:cNvSpPr txBox="1"/>
          <p:nvPr/>
        </p:nvSpPr>
        <p:spPr>
          <a:xfrm>
            <a:off x="665839" y="1426964"/>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Line Chart of Yearly Average Success Rate</a:t>
            </a:r>
          </a:p>
        </p:txBody>
      </p:sp>
      <p:sp>
        <p:nvSpPr>
          <p:cNvPr id="10" name="ZoneTexte 9">
            <a:extLst>
              <a:ext uri="{FF2B5EF4-FFF2-40B4-BE49-F238E27FC236}">
                <a16:creationId xmlns:a16="http://schemas.microsoft.com/office/drawing/2014/main" id="{FDD14AC3-5284-4901-527F-1F97034A74D2}"/>
              </a:ext>
            </a:extLst>
          </p:cNvPr>
          <p:cNvSpPr txBox="1"/>
          <p:nvPr/>
        </p:nvSpPr>
        <p:spPr>
          <a:xfrm>
            <a:off x="6164191" y="1827074"/>
            <a:ext cx="6027809" cy="4601260"/>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(Year)</a:t>
            </a:r>
            <a:r>
              <a:rPr lang="en-US" sz="2400" b="0" i="0" dirty="0">
                <a:solidFill>
                  <a:srgbClr val="3B3B3B"/>
                </a:solidFill>
                <a:effectLst/>
                <a:latin typeface="Segoe WPC"/>
              </a:rPr>
              <a:t>: Represents the year of the launch.</a:t>
            </a:r>
          </a:p>
          <a:p>
            <a:pPr algn="l">
              <a:buFont typeface="Arial" panose="020B0604020202020204" pitchFamily="34" charset="0"/>
              <a:buChar char="•"/>
            </a:pPr>
            <a:r>
              <a:rPr lang="en-US" sz="2400" b="1" i="0" dirty="0">
                <a:solidFill>
                  <a:srgbClr val="3B3B3B"/>
                </a:solidFill>
                <a:effectLst/>
                <a:latin typeface="Segoe WPC"/>
              </a:rPr>
              <a:t>Y-Axis (Average Success Rate)</a:t>
            </a:r>
            <a:r>
              <a:rPr lang="en-US" sz="2400" b="0" i="0" dirty="0">
                <a:solidFill>
                  <a:srgbClr val="3B3B3B"/>
                </a:solidFill>
                <a:effectLst/>
                <a:latin typeface="Segoe WPC"/>
              </a:rPr>
              <a:t>: Represents the average success rate of launches for each year.</a:t>
            </a:r>
          </a:p>
          <a:p>
            <a:pPr algn="l"/>
            <a:endParaRPr lang="en-US" sz="2400" dirty="0">
              <a:solidFill>
                <a:srgbClr val="3B3B3B"/>
              </a:solidFill>
              <a:latin typeface="Segoe WPC"/>
            </a:endParaRPr>
          </a:p>
          <a:p>
            <a:pPr marL="342900" indent="-342900">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The success rate has generally increased over the years, particularly after 2015.</a:t>
            </a:r>
          </a:p>
          <a:p>
            <a:pPr marL="342900" indent="-342900" algn="l">
              <a:buFont typeface="Arial" panose="020B0604020202020204" pitchFamily="34" charset="0"/>
              <a:buChar char="•"/>
            </a:pPr>
            <a:endParaRPr lang="en-US" sz="2400" dirty="0">
              <a:solidFill>
                <a:srgbClr val="3B3B3B"/>
              </a:solidFill>
              <a:latin typeface="Segoe WPC"/>
            </a:endParaRPr>
          </a:p>
          <a:p>
            <a:pPr algn="l">
              <a:buFont typeface="Arial" panose="020B0604020202020204" pitchFamily="34" charset="0"/>
              <a:buChar char="•"/>
            </a:pPr>
            <a:endParaRPr lang="en-US" sz="2400" b="0" i="0" dirty="0">
              <a:solidFill>
                <a:srgbClr val="3B3B3B"/>
              </a:solidFill>
              <a:effectLst/>
              <a:latin typeface="Segoe WPC"/>
            </a:endParaRPr>
          </a:p>
        </p:txBody>
      </p:sp>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7015"/>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DISTINCT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SPACEXTABLE</a:t>
            </a:r>
            <a:r>
              <a:rPr lang="en-US" sz="2400" b="1" dirty="0">
                <a:solidFill>
                  <a:schemeClr val="accent3">
                    <a:lumMod val="25000"/>
                  </a:schemeClr>
                </a:solidFill>
                <a:latin typeface="Abadi" panose="020B0604020104020204" pitchFamily="34" charset="0"/>
              </a:rPr>
              <a:t>;</a:t>
            </a:r>
          </a:p>
          <a:p>
            <a:pPr>
              <a:lnSpc>
                <a:spcPct val="100000"/>
              </a:lnSpc>
              <a:spcBef>
                <a:spcPts val="1400"/>
              </a:spcBef>
            </a:pPr>
            <a:r>
              <a:rPr lang="fr-FR" sz="2400" b="1" i="0" dirty="0">
                <a:solidFill>
                  <a:srgbClr val="3B3B3B"/>
                </a:solidFill>
                <a:effectLst/>
                <a:latin typeface="Segoe WPC"/>
              </a:rPr>
              <a:t>Output</a:t>
            </a:r>
          </a:p>
          <a:p>
            <a:pPr marL="0" indent="0">
              <a:lnSpc>
                <a:spcPct val="100000"/>
              </a:lnSpc>
              <a:spcBef>
                <a:spcPts val="1400"/>
              </a:spcBef>
              <a:buNone/>
            </a:pPr>
            <a:endParaRPr lang="en-US" sz="24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au 5">
            <a:extLst>
              <a:ext uri="{FF2B5EF4-FFF2-40B4-BE49-F238E27FC236}">
                <a16:creationId xmlns:a16="http://schemas.microsoft.com/office/drawing/2014/main" id="{F2EEFA28-8BA6-F384-C703-38F7B73BF447}"/>
              </a:ext>
            </a:extLst>
          </p:cNvPr>
          <p:cNvGraphicFramePr>
            <a:graphicFrameLocks noGrp="1"/>
          </p:cNvGraphicFramePr>
          <p:nvPr>
            <p:extLst>
              <p:ext uri="{D42A27DB-BD31-4B8C-83A1-F6EECF244321}">
                <p14:modId xmlns:p14="http://schemas.microsoft.com/office/powerpoint/2010/main" val="521021553"/>
              </p:ext>
            </p:extLst>
          </p:nvPr>
        </p:nvGraphicFramePr>
        <p:xfrm>
          <a:off x="948055" y="3429000"/>
          <a:ext cx="2389505" cy="2205990"/>
        </p:xfrm>
        <a:graphic>
          <a:graphicData uri="http://schemas.openxmlformats.org/drawingml/2006/table">
            <a:tbl>
              <a:tblPr firstRow="1">
                <a:tableStyleId>{3C2FFA5D-87B4-456A-9821-1D502468CF0F}</a:tableStyleId>
              </a:tblPr>
              <a:tblGrid>
                <a:gridCol w="2389505">
                  <a:extLst>
                    <a:ext uri="{9D8B030D-6E8A-4147-A177-3AD203B41FA5}">
                      <a16:colId xmlns:a16="http://schemas.microsoft.com/office/drawing/2014/main" val="2660520642"/>
                    </a:ext>
                  </a:extLst>
                </a:gridCol>
              </a:tblGrid>
              <a:tr h="441198">
                <a:tc>
                  <a:txBody>
                    <a:bodyPr/>
                    <a:lstStyle/>
                    <a:p>
                      <a:r>
                        <a:rPr lang="fr-FR" dirty="0" err="1">
                          <a:effectLst/>
                        </a:rPr>
                        <a:t>Launch_Site</a:t>
                      </a:r>
                      <a:endParaRPr lang="fr-FR" dirty="0">
                        <a:effectLst/>
                      </a:endParaRPr>
                    </a:p>
                  </a:txBody>
                  <a:tcPr marL="38100" marR="38100" marT="25400" marB="25400" anchor="ctr"/>
                </a:tc>
                <a:extLst>
                  <a:ext uri="{0D108BD9-81ED-4DB2-BD59-A6C34878D82A}">
                    <a16:rowId xmlns:a16="http://schemas.microsoft.com/office/drawing/2014/main" val="54350944"/>
                  </a:ext>
                </a:extLst>
              </a:tr>
              <a:tr h="441198">
                <a:tc>
                  <a:txBody>
                    <a:bodyPr/>
                    <a:lstStyle/>
                    <a:p>
                      <a:r>
                        <a:rPr lang="fr-FR">
                          <a:effectLst/>
                        </a:rPr>
                        <a:t>CCAFS LC-40</a:t>
                      </a:r>
                    </a:p>
                  </a:txBody>
                  <a:tcPr marL="38100" marR="38100" marT="25400" marB="25400" anchor="ctr"/>
                </a:tc>
                <a:extLst>
                  <a:ext uri="{0D108BD9-81ED-4DB2-BD59-A6C34878D82A}">
                    <a16:rowId xmlns:a16="http://schemas.microsoft.com/office/drawing/2014/main" val="314178434"/>
                  </a:ext>
                </a:extLst>
              </a:tr>
              <a:tr h="441198">
                <a:tc>
                  <a:txBody>
                    <a:bodyPr/>
                    <a:lstStyle/>
                    <a:p>
                      <a:r>
                        <a:rPr lang="fr-FR">
                          <a:effectLst/>
                        </a:rPr>
                        <a:t>VAFB SLC-4E</a:t>
                      </a:r>
                    </a:p>
                  </a:txBody>
                  <a:tcPr marL="38100" marR="38100" marT="25400" marB="25400" anchor="ctr"/>
                </a:tc>
                <a:extLst>
                  <a:ext uri="{0D108BD9-81ED-4DB2-BD59-A6C34878D82A}">
                    <a16:rowId xmlns:a16="http://schemas.microsoft.com/office/drawing/2014/main" val="1159645805"/>
                  </a:ext>
                </a:extLst>
              </a:tr>
              <a:tr h="441198">
                <a:tc>
                  <a:txBody>
                    <a:bodyPr/>
                    <a:lstStyle/>
                    <a:p>
                      <a:r>
                        <a:rPr lang="fr-FR">
                          <a:effectLst/>
                        </a:rPr>
                        <a:t>KSC LC-39A</a:t>
                      </a:r>
                    </a:p>
                  </a:txBody>
                  <a:tcPr marL="38100" marR="38100" marT="25400" marB="25400" anchor="ctr"/>
                </a:tc>
                <a:extLst>
                  <a:ext uri="{0D108BD9-81ED-4DB2-BD59-A6C34878D82A}">
                    <a16:rowId xmlns:a16="http://schemas.microsoft.com/office/drawing/2014/main" val="2095585819"/>
                  </a:ext>
                </a:extLst>
              </a:tr>
              <a:tr h="441198">
                <a:tc>
                  <a:txBody>
                    <a:bodyPr/>
                    <a:lstStyle/>
                    <a:p>
                      <a:r>
                        <a:rPr lang="fr-FR" dirty="0">
                          <a:effectLst/>
                        </a:rPr>
                        <a:t>CCAFS SLC-40</a:t>
                      </a:r>
                    </a:p>
                  </a:txBody>
                  <a:tcPr marL="38100" marR="38100" marT="25400" marB="25400" anchor="ctr"/>
                </a:tc>
                <a:extLst>
                  <a:ext uri="{0D108BD9-81ED-4DB2-BD59-A6C34878D82A}">
                    <a16:rowId xmlns:a16="http://schemas.microsoft.com/office/drawing/2014/main" val="43968274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08BD88-3B14-C408-3CD3-8B550AED30A2}"/>
              </a:ext>
            </a:extLst>
          </p:cNvPr>
          <p:cNvSpPr>
            <a:spLocks noChangeArrowheads="1"/>
          </p:cNvSpPr>
          <p:nvPr/>
        </p:nvSpPr>
        <p:spPr bwMode="auto">
          <a:xfrm>
            <a:off x="201931" y="774807"/>
            <a:ext cx="11902440" cy="3662493"/>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400" b="1" i="0" u="none" strike="noStrike" cap="none" normalizeH="0" baseline="0" dirty="0" err="1">
                <a:ln>
                  <a:noFill/>
                </a:ln>
                <a:solidFill>
                  <a:srgbClr val="3B3B3B"/>
                </a:solidFill>
                <a:effectLst/>
                <a:latin typeface="Segoe WPC"/>
              </a:rPr>
              <a:t>Explanation</a:t>
            </a:r>
            <a:endParaRPr kumimoji="0" lang="fr-FR" altLang="fr-FR" sz="2400" b="1"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B3B3B"/>
                </a:solidFill>
                <a:effectLst/>
                <a:latin typeface="Segoe WPC"/>
              </a:rPr>
              <a:t>The </a:t>
            </a:r>
            <a:r>
              <a:rPr kumimoji="0" lang="fr-FR" altLang="fr-FR" sz="2400" b="0" i="0" u="none" strike="noStrike" cap="none" normalizeH="0" baseline="0" dirty="0" err="1">
                <a:ln>
                  <a:noFill/>
                </a:ln>
                <a:solidFill>
                  <a:srgbClr val="3B3B3B"/>
                </a:solidFill>
                <a:effectLst/>
                <a:latin typeface="Segoe WPC"/>
              </a:rPr>
              <a:t>query</a:t>
            </a:r>
            <a:r>
              <a:rPr kumimoji="0" lang="fr-FR" altLang="fr-FR" sz="2400" b="0" i="0" u="none" strike="noStrike" cap="none" normalizeH="0" baseline="0" dirty="0">
                <a:ln>
                  <a:noFill/>
                </a:ln>
                <a:solidFill>
                  <a:srgbClr val="3B3B3B"/>
                </a:solidFill>
                <a:effectLst/>
                <a:latin typeface="Segoe WPC"/>
              </a:rPr>
              <a:t> </a:t>
            </a:r>
            <a:r>
              <a:rPr kumimoji="0" lang="fr-FR" altLang="fr-FR" sz="2400" b="0" i="0" u="none" strike="noStrike" cap="none" normalizeH="0" baseline="0" dirty="0">
                <a:ln>
                  <a:noFill/>
                </a:ln>
                <a:solidFill>
                  <a:srgbClr val="3B3B3B"/>
                </a:solidFill>
                <a:effectLst/>
                <a:latin typeface="var(--monaco-monospace-font)"/>
              </a:rPr>
              <a:t>SELECT DISTINCT </a:t>
            </a:r>
            <a:r>
              <a:rPr kumimoji="0" lang="fr-FR" altLang="fr-FR" sz="2400" b="0" i="0" u="none" strike="noStrike" cap="none" normalizeH="0" baseline="0" dirty="0" err="1">
                <a:ln>
                  <a:noFill/>
                </a:ln>
                <a:solidFill>
                  <a:srgbClr val="3B3B3B"/>
                </a:solidFill>
                <a:effectLst/>
                <a:latin typeface="var(--monaco-monospace-font)"/>
              </a:rPr>
              <a:t>Launch_Site</a:t>
            </a:r>
            <a:r>
              <a:rPr kumimoji="0" lang="fr-FR" altLang="fr-FR" sz="2400" b="0" i="0" u="none" strike="noStrike" cap="none" normalizeH="0" baseline="0" dirty="0">
                <a:ln>
                  <a:noFill/>
                </a:ln>
                <a:solidFill>
                  <a:srgbClr val="3B3B3B"/>
                </a:solidFill>
                <a:effectLst/>
                <a:latin typeface="var(--monaco-monospace-font)"/>
              </a:rPr>
              <a:t> FROM SPACEXTABLE;</a:t>
            </a:r>
            <a:r>
              <a:rPr kumimoji="0" lang="fr-FR" altLang="fr-FR" sz="2400" b="0" i="0" u="none" strike="noStrike" cap="none" normalizeH="0" baseline="0" dirty="0">
                <a:ln>
                  <a:noFill/>
                </a:ln>
                <a:solidFill>
                  <a:srgbClr val="3B3B3B"/>
                </a:solidFill>
                <a:effectLst/>
                <a:latin typeface="Segoe WPC"/>
              </a:rPr>
              <a:t> </a:t>
            </a:r>
            <a:r>
              <a:rPr kumimoji="0" lang="fr-FR" altLang="fr-FR" sz="2400" b="0" i="0" u="none" strike="noStrike" cap="none" normalizeH="0" baseline="0" dirty="0" err="1">
                <a:ln>
                  <a:noFill/>
                </a:ln>
                <a:solidFill>
                  <a:srgbClr val="3B3B3B"/>
                </a:solidFill>
                <a:effectLst/>
                <a:latin typeface="Segoe WPC"/>
              </a:rPr>
              <a:t>retrieves</a:t>
            </a:r>
            <a:r>
              <a:rPr kumimoji="0" lang="fr-FR" altLang="fr-FR" sz="2400" b="0" i="0" u="none" strike="noStrike" cap="none" normalizeH="0" baseline="0" dirty="0">
                <a:ln>
                  <a:noFill/>
                </a:ln>
                <a:solidFill>
                  <a:srgbClr val="3B3B3B"/>
                </a:solidFill>
                <a:effectLst/>
                <a:latin typeface="Segoe WPC"/>
              </a:rPr>
              <a:t> the unique launch sites </a:t>
            </a:r>
            <a:r>
              <a:rPr kumimoji="0" lang="fr-FR" altLang="fr-FR" sz="2400" b="0" i="0" u="none" strike="noStrike" cap="none" normalizeH="0" baseline="0" dirty="0" err="1">
                <a:ln>
                  <a:noFill/>
                </a:ln>
                <a:solidFill>
                  <a:srgbClr val="3B3B3B"/>
                </a:solidFill>
                <a:effectLst/>
                <a:latin typeface="Segoe WPC"/>
              </a:rPr>
              <a:t>from</a:t>
            </a:r>
            <a:r>
              <a:rPr kumimoji="0" lang="fr-FR" altLang="fr-FR" sz="2400" b="0" i="0" u="none" strike="noStrike" cap="none" normalizeH="0" baseline="0" dirty="0">
                <a:ln>
                  <a:noFill/>
                </a:ln>
                <a:solidFill>
                  <a:srgbClr val="3B3B3B"/>
                </a:solidFill>
                <a:effectLst/>
                <a:latin typeface="Segoe WPC"/>
              </a:rPr>
              <a:t> the SpaceX </a:t>
            </a:r>
            <a:r>
              <a:rPr kumimoji="0" lang="fr-FR" altLang="fr-FR" sz="2400" b="0" i="0" u="none" strike="noStrike" cap="none" normalizeH="0" baseline="0" dirty="0" err="1">
                <a:ln>
                  <a:noFill/>
                </a:ln>
                <a:solidFill>
                  <a:srgbClr val="3B3B3B"/>
                </a:solidFill>
                <a:effectLst/>
                <a:latin typeface="Segoe WPC"/>
              </a:rPr>
              <a:t>dataset</a:t>
            </a:r>
            <a:r>
              <a:rPr kumimoji="0" lang="fr-FR" altLang="fr-FR" sz="2400" b="0" i="0" u="none" strike="noStrike" cap="none" normalizeH="0" baseline="0" dirty="0">
                <a:ln>
                  <a:noFill/>
                </a:ln>
                <a:solidFill>
                  <a:srgbClr val="3B3B3B"/>
                </a:solidFill>
                <a:effectLst/>
                <a:latin typeface="Segoe WPC"/>
              </a:rPr>
              <a:t>. The </a:t>
            </a:r>
            <a:r>
              <a:rPr kumimoji="0" lang="fr-FR" altLang="fr-FR" sz="2400" b="0" i="0" u="none" strike="noStrike" cap="none" normalizeH="0" baseline="0" dirty="0" err="1">
                <a:ln>
                  <a:noFill/>
                </a:ln>
                <a:solidFill>
                  <a:srgbClr val="3B3B3B"/>
                </a:solidFill>
                <a:effectLst/>
                <a:latin typeface="Segoe WPC"/>
              </a:rPr>
              <a:t>result</a:t>
            </a:r>
            <a:r>
              <a:rPr kumimoji="0" lang="fr-FR" altLang="fr-FR" sz="2400" b="0" i="0" u="none" strike="noStrike" cap="none" normalizeH="0" baseline="0" dirty="0">
                <a:ln>
                  <a:noFill/>
                </a:ln>
                <a:solidFill>
                  <a:srgbClr val="3B3B3B"/>
                </a:solidFill>
                <a:effectLst/>
                <a:latin typeface="Segoe WPC"/>
              </a:rPr>
              <a:t> shows four unique launch sites: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2400" b="1" i="0" u="none" strike="noStrike" cap="none" normalizeH="0" baseline="0" dirty="0">
                <a:ln>
                  <a:noFill/>
                </a:ln>
                <a:solidFill>
                  <a:srgbClr val="3B3B3B"/>
                </a:solidFill>
                <a:effectLst/>
                <a:latin typeface="Segoe WPC"/>
              </a:rPr>
              <a:t>CCAFS LC-40</a:t>
            </a:r>
            <a:r>
              <a:rPr kumimoji="0" lang="fr-FR" altLang="fr-FR" sz="2400" b="0" i="0" u="none" strike="noStrike" cap="none" normalizeH="0" baseline="0" dirty="0">
                <a:ln>
                  <a:noFill/>
                </a:ln>
                <a:solidFill>
                  <a:srgbClr val="3B3B3B"/>
                </a:solidFill>
                <a:effectLst/>
                <a:latin typeface="Segoe WPC"/>
              </a:rPr>
              <a:t>: Cape Canaveral Air Force Station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40</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sz="2400" b="1" i="0" u="none" strike="noStrike" cap="none" normalizeH="0" baseline="0" dirty="0">
                <a:ln>
                  <a:noFill/>
                </a:ln>
                <a:solidFill>
                  <a:srgbClr val="3B3B3B"/>
                </a:solidFill>
                <a:effectLst/>
                <a:latin typeface="Segoe WPC"/>
              </a:rPr>
              <a:t>VAFB SLC-4E</a:t>
            </a:r>
            <a:r>
              <a:rPr kumimoji="0" lang="fr-FR" altLang="fr-FR" sz="2400" b="0" i="0" u="none" strike="noStrike" cap="none" normalizeH="0" baseline="0" dirty="0">
                <a:ln>
                  <a:noFill/>
                </a:ln>
                <a:solidFill>
                  <a:srgbClr val="3B3B3B"/>
                </a:solidFill>
                <a:effectLst/>
                <a:latin typeface="Segoe WPC"/>
              </a:rPr>
              <a:t>: Vandenberg Air Force Base </a:t>
            </a:r>
            <a:r>
              <a:rPr kumimoji="0" lang="fr-FR" altLang="fr-FR" sz="2400" b="0" i="0" u="none" strike="noStrike" cap="none" normalizeH="0" baseline="0" dirty="0" err="1">
                <a:ln>
                  <a:noFill/>
                </a:ln>
                <a:solidFill>
                  <a:srgbClr val="3B3B3B"/>
                </a:solidFill>
                <a:effectLst/>
                <a:latin typeface="Segoe WPC"/>
              </a:rPr>
              <a:t>Space</a:t>
            </a:r>
            <a:r>
              <a:rPr kumimoji="0" lang="fr-FR" altLang="fr-FR" sz="2400" b="0" i="0" u="none" strike="noStrike" cap="none" normalizeH="0" baseline="0" dirty="0">
                <a:ln>
                  <a:noFill/>
                </a:ln>
                <a:solidFill>
                  <a:srgbClr val="3B3B3B"/>
                </a:solidFill>
                <a:effectLst/>
                <a:latin typeface="Segoe WPC"/>
              </a:rPr>
              <a:t>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4E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2400" b="1" i="0" u="none" strike="noStrike" cap="none" normalizeH="0" baseline="0" dirty="0">
                <a:ln>
                  <a:noFill/>
                </a:ln>
                <a:solidFill>
                  <a:srgbClr val="3B3B3B"/>
                </a:solidFill>
                <a:effectLst/>
                <a:latin typeface="Segoe WPC"/>
              </a:rPr>
              <a:t>KSC LC-39A</a:t>
            </a:r>
            <a:r>
              <a:rPr kumimoji="0" lang="fr-FR" altLang="fr-FR" sz="2400" b="0" i="0" u="none" strike="noStrike" cap="none" normalizeH="0" baseline="0" dirty="0">
                <a:ln>
                  <a:noFill/>
                </a:ln>
                <a:solidFill>
                  <a:srgbClr val="3B3B3B"/>
                </a:solidFill>
                <a:effectLst/>
                <a:latin typeface="Segoe WPC"/>
              </a:rPr>
              <a:t>: Kennedy </a:t>
            </a:r>
            <a:r>
              <a:rPr kumimoji="0" lang="fr-FR" altLang="fr-FR" sz="2400" b="0" i="0" u="none" strike="noStrike" cap="none" normalizeH="0" baseline="0" dirty="0" err="1">
                <a:ln>
                  <a:noFill/>
                </a:ln>
                <a:solidFill>
                  <a:srgbClr val="3B3B3B"/>
                </a:solidFill>
                <a:effectLst/>
                <a:latin typeface="Segoe WPC"/>
              </a:rPr>
              <a:t>Space</a:t>
            </a:r>
            <a:r>
              <a:rPr kumimoji="0" lang="fr-FR" altLang="fr-FR" sz="2400" b="0" i="0" u="none" strike="noStrike" cap="none" normalizeH="0" baseline="0" dirty="0">
                <a:ln>
                  <a:noFill/>
                </a:ln>
                <a:solidFill>
                  <a:srgbClr val="3B3B3B"/>
                </a:solidFill>
                <a:effectLst/>
                <a:latin typeface="Segoe WPC"/>
              </a:rPr>
              <a:t> Center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39A</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fr-FR" altLang="fr-FR" sz="2400" b="1" i="0" u="none" strike="noStrike" cap="none" normalizeH="0" baseline="0" dirty="0">
                <a:ln>
                  <a:noFill/>
                </a:ln>
                <a:solidFill>
                  <a:srgbClr val="3B3B3B"/>
                </a:solidFill>
                <a:effectLst/>
                <a:latin typeface="Segoe WPC"/>
              </a:rPr>
              <a:t>CCAFS SLC-40</a:t>
            </a:r>
            <a:r>
              <a:rPr kumimoji="0" lang="fr-FR" altLang="fr-FR" sz="2400" b="0" i="0" u="none" strike="noStrike" cap="none" normalizeH="0" baseline="0" dirty="0">
                <a:ln>
                  <a:noFill/>
                </a:ln>
                <a:solidFill>
                  <a:srgbClr val="3B3B3B"/>
                </a:solidFill>
                <a:effectLst/>
                <a:latin typeface="Segoe WPC"/>
              </a:rPr>
              <a:t>: Cape Canaveral Air Force Station </a:t>
            </a:r>
            <a:r>
              <a:rPr kumimoji="0" lang="fr-FR" altLang="fr-FR" sz="2400" b="0" i="0" u="none" strike="noStrike" cap="none" normalizeH="0" baseline="0" dirty="0" err="1">
                <a:ln>
                  <a:noFill/>
                </a:ln>
                <a:solidFill>
                  <a:srgbClr val="3B3B3B"/>
                </a:solidFill>
                <a:effectLst/>
                <a:latin typeface="Segoe WPC"/>
              </a:rPr>
              <a:t>Space</a:t>
            </a:r>
            <a:r>
              <a:rPr kumimoji="0" lang="fr-FR" altLang="fr-FR" sz="2400" b="0" i="0" u="none" strike="noStrike" cap="none" normalizeH="0" baseline="0" dirty="0">
                <a:ln>
                  <a:noFill/>
                </a:ln>
                <a:solidFill>
                  <a:srgbClr val="3B3B3B"/>
                </a:solidFill>
                <a:effectLst/>
                <a:latin typeface="Segoe WPC"/>
              </a:rPr>
              <a:t>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40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158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155"/>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 FROM SPACEXTABLE WHERE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LIKE 'CCA%' LIMIT 5;</a:t>
            </a:r>
          </a:p>
          <a:p>
            <a:pPr>
              <a:lnSpc>
                <a:spcPct val="100000"/>
              </a:lnSpc>
              <a:spcBef>
                <a:spcPts val="1400"/>
              </a:spcBef>
            </a:pPr>
            <a:r>
              <a:rPr lang="fr-FR" sz="2400" b="1" i="0" dirty="0">
                <a:solidFill>
                  <a:srgbClr val="3B3B3B"/>
                </a:solidFill>
                <a:effectLst/>
                <a:latin typeface="Segoe WPC"/>
              </a:rPr>
              <a:t>Output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1" name="Image 10">
            <a:extLst>
              <a:ext uri="{FF2B5EF4-FFF2-40B4-BE49-F238E27FC236}">
                <a16:creationId xmlns:a16="http://schemas.microsoft.com/office/drawing/2014/main" id="{8658A679-463C-60A6-6170-4736AECFD6B5}"/>
              </a:ext>
            </a:extLst>
          </p:cNvPr>
          <p:cNvPicPr>
            <a:picLocks noChangeAspect="1"/>
          </p:cNvPicPr>
          <p:nvPr/>
        </p:nvPicPr>
        <p:blipFill>
          <a:blip r:embed="rId3"/>
          <a:stretch>
            <a:fillRect/>
          </a:stretch>
        </p:blipFill>
        <p:spPr>
          <a:xfrm>
            <a:off x="770011" y="3057579"/>
            <a:ext cx="10217675" cy="33696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70E45-2EFA-A772-C55A-4C55E035B508}"/>
              </a:ext>
            </a:extLst>
          </p:cNvPr>
          <p:cNvSpPr>
            <a:spLocks noChangeArrowheads="1"/>
          </p:cNvSpPr>
          <p:nvPr/>
        </p:nvSpPr>
        <p:spPr bwMode="auto">
          <a:xfrm>
            <a:off x="182880" y="530538"/>
            <a:ext cx="12089130" cy="1384946"/>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000" b="1" i="0" u="none" strike="noStrike" cap="none" normalizeH="0" baseline="0" dirty="0" err="1">
                <a:ln>
                  <a:noFill/>
                </a:ln>
                <a:solidFill>
                  <a:srgbClr val="3B3B3B"/>
                </a:solidFill>
                <a:effectLst/>
                <a:latin typeface="Segoe WPC"/>
              </a:rPr>
              <a:t>Explanation</a:t>
            </a:r>
            <a:endParaRPr kumimoji="0" lang="fr-FR" altLang="fr-FR" sz="2000" b="1"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1"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B3B"/>
                </a:solidFill>
                <a:effectLst/>
                <a:latin typeface="Segoe WPC"/>
              </a:rPr>
              <a:t>The </a:t>
            </a:r>
            <a:r>
              <a:rPr kumimoji="0" lang="fr-FR" altLang="fr-FR" sz="2000" b="0" i="0" u="none" strike="noStrike" cap="none" normalizeH="0" baseline="0" dirty="0" err="1">
                <a:ln>
                  <a:noFill/>
                </a:ln>
                <a:solidFill>
                  <a:srgbClr val="3B3B3B"/>
                </a:solidFill>
                <a:effectLst/>
                <a:latin typeface="Segoe WPC"/>
              </a:rPr>
              <a:t>query</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a:ln>
                  <a:noFill/>
                </a:ln>
                <a:solidFill>
                  <a:srgbClr val="3B3B3B"/>
                </a:solidFill>
                <a:effectLst/>
                <a:latin typeface="var(--monaco-monospace-font)"/>
              </a:rPr>
              <a:t>SELECT * FROM SPACEXTABLE WHERE </a:t>
            </a:r>
            <a:r>
              <a:rPr kumimoji="0" lang="fr-FR" altLang="fr-FR" sz="2000" b="0" i="0" u="none" strike="noStrike" cap="none" normalizeH="0" baseline="0" dirty="0" err="1">
                <a:ln>
                  <a:noFill/>
                </a:ln>
                <a:solidFill>
                  <a:srgbClr val="3B3B3B"/>
                </a:solidFill>
                <a:effectLst/>
                <a:latin typeface="var(--monaco-monospace-font)"/>
              </a:rPr>
              <a:t>Launch_Site</a:t>
            </a:r>
            <a:r>
              <a:rPr kumimoji="0" lang="fr-FR" altLang="fr-FR" sz="2000" b="0" i="0" u="none" strike="noStrike" cap="none" normalizeH="0" baseline="0" dirty="0">
                <a:ln>
                  <a:noFill/>
                </a:ln>
                <a:solidFill>
                  <a:srgbClr val="3B3B3B"/>
                </a:solidFill>
                <a:effectLst/>
                <a:latin typeface="var(--monaco-monospace-font)"/>
              </a:rPr>
              <a:t> LIKE 'CCA%' LIMIT 5;</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err="1">
                <a:ln>
                  <a:noFill/>
                </a:ln>
                <a:solidFill>
                  <a:srgbClr val="3B3B3B"/>
                </a:solidFill>
                <a:effectLst/>
                <a:latin typeface="Segoe WPC"/>
              </a:rPr>
              <a:t>retrieves</a:t>
            </a:r>
            <a:r>
              <a:rPr kumimoji="0" lang="fr-FR" altLang="fr-FR" sz="2000" b="0" i="0" u="none" strike="noStrike" cap="none" normalizeH="0" baseline="0" dirty="0">
                <a:ln>
                  <a:noFill/>
                </a:ln>
                <a:solidFill>
                  <a:srgbClr val="3B3B3B"/>
                </a:solidFill>
                <a:effectLst/>
                <a:latin typeface="Segoe WPC"/>
              </a:rPr>
              <a:t> 5 records </a:t>
            </a:r>
            <a:r>
              <a:rPr kumimoji="0" lang="fr-FR" altLang="fr-FR" sz="2000" b="0" i="0" u="none" strike="noStrike" cap="none" normalizeH="0" baseline="0" dirty="0" err="1">
                <a:ln>
                  <a:noFill/>
                </a:ln>
                <a:solidFill>
                  <a:srgbClr val="3B3B3B"/>
                </a:solidFill>
                <a:effectLst/>
                <a:latin typeface="Segoe WPC"/>
              </a:rPr>
              <a:t>from</a:t>
            </a:r>
            <a:r>
              <a:rPr kumimoji="0" lang="fr-FR" altLang="fr-FR" sz="2000" b="0" i="0" u="none" strike="noStrike" cap="none" normalizeH="0" baseline="0" dirty="0">
                <a:ln>
                  <a:noFill/>
                </a:ln>
                <a:solidFill>
                  <a:srgbClr val="3B3B3B"/>
                </a:solidFill>
                <a:effectLst/>
                <a:latin typeface="Segoe WPC"/>
              </a:rPr>
              <a:t> the SpaceX </a:t>
            </a:r>
            <a:r>
              <a:rPr kumimoji="0" lang="fr-FR" altLang="fr-FR" sz="2000" b="0" i="0" u="none" strike="noStrike" cap="none" normalizeH="0" baseline="0" dirty="0" err="1">
                <a:ln>
                  <a:noFill/>
                </a:ln>
                <a:solidFill>
                  <a:srgbClr val="3B3B3B"/>
                </a:solidFill>
                <a:effectLst/>
                <a:latin typeface="Segoe WPC"/>
              </a:rPr>
              <a:t>dataset</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err="1">
                <a:ln>
                  <a:noFill/>
                </a:ln>
                <a:solidFill>
                  <a:srgbClr val="3B3B3B"/>
                </a:solidFill>
                <a:effectLst/>
                <a:latin typeface="Segoe WPC"/>
              </a:rPr>
              <a:t>where</a:t>
            </a:r>
            <a:r>
              <a:rPr kumimoji="0" lang="fr-FR" altLang="fr-FR" sz="2000" b="0" i="0" u="none" strike="noStrike" cap="none" normalizeH="0" baseline="0" dirty="0">
                <a:ln>
                  <a:noFill/>
                </a:ln>
                <a:solidFill>
                  <a:srgbClr val="3B3B3B"/>
                </a:solidFill>
                <a:effectLst/>
                <a:latin typeface="Segoe WPC"/>
              </a:rPr>
              <a:t> the launch site </a:t>
            </a:r>
            <a:r>
              <a:rPr kumimoji="0" lang="fr-FR" altLang="fr-FR" sz="2000" b="0" i="0" u="none" strike="noStrike" cap="none" normalizeH="0" baseline="0" dirty="0" err="1">
                <a:ln>
                  <a:noFill/>
                </a:ln>
                <a:solidFill>
                  <a:srgbClr val="3B3B3B"/>
                </a:solidFill>
                <a:effectLst/>
                <a:latin typeface="Segoe WPC"/>
              </a:rPr>
              <a:t>begins</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err="1">
                <a:ln>
                  <a:noFill/>
                </a:ln>
                <a:solidFill>
                  <a:srgbClr val="3B3B3B"/>
                </a:solidFill>
                <a:effectLst/>
                <a:latin typeface="Segoe WPC"/>
              </a:rPr>
              <a:t>with</a:t>
            </a:r>
            <a:r>
              <a:rPr kumimoji="0" lang="fr-FR" altLang="fr-FR" sz="2000" b="0" i="0" u="none" strike="noStrike" cap="none" normalizeH="0" baseline="0" dirty="0">
                <a:ln>
                  <a:noFill/>
                </a:ln>
                <a:solidFill>
                  <a:srgbClr val="3B3B3B"/>
                </a:solidFill>
                <a:effectLst/>
                <a:latin typeface="Segoe WPC"/>
              </a:rPr>
              <a:t> 'CCA'. The </a:t>
            </a:r>
            <a:r>
              <a:rPr kumimoji="0" lang="fr-FR" altLang="fr-FR" sz="2000" b="0" i="0" u="none" strike="noStrike" cap="none" normalizeH="0" baseline="0" dirty="0" err="1">
                <a:ln>
                  <a:noFill/>
                </a:ln>
                <a:solidFill>
                  <a:srgbClr val="3B3B3B"/>
                </a:solidFill>
                <a:effectLst/>
                <a:latin typeface="Segoe WPC"/>
              </a:rPr>
              <a:t>result</a:t>
            </a:r>
            <a:r>
              <a:rPr kumimoji="0" lang="fr-FR" altLang="fr-FR" sz="2000" b="0" i="0" u="none" strike="noStrike" cap="none" normalizeH="0" baseline="0" dirty="0">
                <a:ln>
                  <a:noFill/>
                </a:ln>
                <a:solidFill>
                  <a:srgbClr val="3B3B3B"/>
                </a:solidFill>
                <a:effectLst/>
                <a:latin typeface="Segoe WPC"/>
              </a:rPr>
              <a:t> shows the </a:t>
            </a:r>
            <a:r>
              <a:rPr kumimoji="0" lang="fr-FR" altLang="fr-FR" sz="2000" b="0" i="0" u="none" strike="noStrike" cap="none" normalizeH="0" baseline="0" dirty="0" err="1">
                <a:ln>
                  <a:noFill/>
                </a:ln>
                <a:solidFill>
                  <a:srgbClr val="3B3B3B"/>
                </a:solidFill>
                <a:effectLst/>
                <a:latin typeface="Segoe WPC"/>
              </a:rPr>
              <a:t>following</a:t>
            </a:r>
            <a:r>
              <a:rPr kumimoji="0" lang="fr-FR" altLang="fr-FR" sz="2000" b="0" i="0" u="none" strike="noStrike" cap="none" normalizeH="0" baseline="0" dirty="0">
                <a:ln>
                  <a:noFill/>
                </a:ln>
                <a:solidFill>
                  <a:srgbClr val="3B3B3B"/>
                </a:solidFill>
                <a:effectLst/>
                <a:latin typeface="Segoe WPC"/>
              </a:rPr>
              <a:t> records:</a:t>
            </a:r>
            <a:endParaRPr kumimoji="0" lang="fr-FR" altLang="fr-FR"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46584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1378" y="1682490"/>
            <a:ext cx="9745662" cy="4351338"/>
          </a:xfrm>
          <a:prstGeom prst="rect">
            <a:avLst/>
          </a:prstGeom>
        </p:spPr>
        <p:txBody>
          <a:bodyPr>
            <a:normAutofit/>
          </a:bodyPr>
          <a:lstStyle/>
          <a:p>
            <a:pPr>
              <a:lnSpc>
                <a:spcPct val="100000"/>
              </a:lnSpc>
              <a:spcBef>
                <a:spcPts val="1400"/>
              </a:spcBef>
            </a:pPr>
            <a:r>
              <a:rPr lang="en-US" sz="28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SELECT AVG(</a:t>
            </a:r>
            <a:r>
              <a:rPr lang="en-US" sz="2400" dirty="0" err="1">
                <a:solidFill>
                  <a:schemeClr val="accent3">
                    <a:lumMod val="25000"/>
                  </a:schemeClr>
                </a:solidFill>
                <a:latin typeface="Abadi" panose="020B0604020104020204" pitchFamily="34" charset="0"/>
              </a:rPr>
              <a:t>Payload_Mass_KG</a:t>
            </a:r>
            <a:r>
              <a:rPr lang="en-US" sz="2400" dirty="0">
                <a:solidFill>
                  <a:schemeClr val="accent3">
                    <a:lumMod val="25000"/>
                  </a:schemeClr>
                </a:solidFill>
                <a:latin typeface="Abadi" panose="020B0604020104020204" pitchFamily="34" charset="0"/>
              </a:rPr>
              <a:t>) AS </a:t>
            </a:r>
            <a:r>
              <a:rPr lang="en-US" sz="2400" dirty="0" err="1">
                <a:solidFill>
                  <a:schemeClr val="accent3">
                    <a:lumMod val="25000"/>
                  </a:schemeClr>
                </a:solidFill>
                <a:latin typeface="Abadi" panose="020B0604020104020204" pitchFamily="34" charset="0"/>
              </a:rPr>
              <a:t>Average_Payload_Mass</a:t>
            </a:r>
            <a:r>
              <a:rPr lang="en-US" sz="2400" dirty="0">
                <a:solidFill>
                  <a:schemeClr val="accent3">
                    <a:lumMod val="25000"/>
                  </a:schemeClr>
                </a:solidFill>
                <a:latin typeface="Abadi" panose="020B0604020104020204" pitchFamily="34" charset="0"/>
              </a:rPr>
              <a:t>  FROM SPACEXTABLE WHERE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 'F9 v1.1’;</a:t>
            </a:r>
          </a:p>
          <a:p>
            <a:pPr>
              <a:lnSpc>
                <a:spcPct val="100000"/>
              </a:lnSpc>
              <a:spcBef>
                <a:spcPts val="1400"/>
              </a:spcBef>
            </a:pPr>
            <a:r>
              <a:rPr lang="fr-FR" sz="2800" b="1" i="0" dirty="0">
                <a:solidFill>
                  <a:srgbClr val="3B3B3B"/>
                </a:solidFill>
                <a:effectLst/>
                <a:latin typeface="Segoe WPC"/>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graphicFrame>
        <p:nvGraphicFramePr>
          <p:cNvPr id="6" name="Tableau 5">
            <a:extLst>
              <a:ext uri="{FF2B5EF4-FFF2-40B4-BE49-F238E27FC236}">
                <a16:creationId xmlns:a16="http://schemas.microsoft.com/office/drawing/2014/main" id="{54D376EE-811F-3C2B-F670-47EC4185391C}"/>
              </a:ext>
            </a:extLst>
          </p:cNvPr>
          <p:cNvGraphicFramePr>
            <a:graphicFrameLocks noGrp="1"/>
          </p:cNvGraphicFramePr>
          <p:nvPr>
            <p:extLst>
              <p:ext uri="{D42A27DB-BD31-4B8C-83A1-F6EECF244321}">
                <p14:modId xmlns:p14="http://schemas.microsoft.com/office/powerpoint/2010/main" val="2579032369"/>
              </p:ext>
            </p:extLst>
          </p:nvPr>
        </p:nvGraphicFramePr>
        <p:xfrm>
          <a:off x="1008063" y="3948289"/>
          <a:ext cx="3632517" cy="1554650"/>
        </p:xfrm>
        <a:graphic>
          <a:graphicData uri="http://schemas.openxmlformats.org/drawingml/2006/table">
            <a:tbl>
              <a:tblPr firstRow="1">
                <a:tableStyleId>{3C2FFA5D-87B4-456A-9821-1D502468CF0F}</a:tableStyleId>
              </a:tblPr>
              <a:tblGrid>
                <a:gridCol w="3632517">
                  <a:extLst>
                    <a:ext uri="{9D8B030D-6E8A-4147-A177-3AD203B41FA5}">
                      <a16:colId xmlns:a16="http://schemas.microsoft.com/office/drawing/2014/main" val="456087637"/>
                    </a:ext>
                  </a:extLst>
                </a:gridCol>
              </a:tblGrid>
              <a:tr h="861521">
                <a:tc>
                  <a:txBody>
                    <a:bodyPr/>
                    <a:lstStyle/>
                    <a:p>
                      <a:r>
                        <a:rPr lang="fr-FR" dirty="0" err="1">
                          <a:effectLst/>
                        </a:rPr>
                        <a:t>Average_Payload_Mass</a:t>
                      </a:r>
                      <a:endParaRPr lang="fr-FR" dirty="0">
                        <a:effectLst/>
                      </a:endParaRPr>
                    </a:p>
                  </a:txBody>
                  <a:tcPr marL="38100" marR="38100" marT="25400" marB="25400" anchor="ctr"/>
                </a:tc>
                <a:extLst>
                  <a:ext uri="{0D108BD9-81ED-4DB2-BD59-A6C34878D82A}">
                    <a16:rowId xmlns:a16="http://schemas.microsoft.com/office/drawing/2014/main" val="3908504010"/>
                  </a:ext>
                </a:extLst>
              </a:tr>
              <a:tr h="693129">
                <a:tc>
                  <a:txBody>
                    <a:bodyPr/>
                    <a:lstStyle/>
                    <a:p>
                      <a:r>
                        <a:rPr lang="fr-FR" dirty="0">
                          <a:effectLst/>
                        </a:rPr>
                        <a:t>2928.4</a:t>
                      </a:r>
                    </a:p>
                  </a:txBody>
                  <a:tcPr marL="38100" marR="38100" marT="25400" marB="25400" anchor="ctr"/>
                </a:tc>
                <a:extLst>
                  <a:ext uri="{0D108BD9-81ED-4DB2-BD59-A6C34878D82A}">
                    <a16:rowId xmlns:a16="http://schemas.microsoft.com/office/drawing/2014/main" val="2602506001"/>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C6BDD-785E-D129-C105-CEBCF064433C}"/>
              </a:ext>
            </a:extLst>
          </p:cNvPr>
          <p:cNvSpPr>
            <a:spLocks noChangeArrowheads="1"/>
          </p:cNvSpPr>
          <p:nvPr/>
        </p:nvSpPr>
        <p:spPr bwMode="auto">
          <a:xfrm>
            <a:off x="354330" y="488213"/>
            <a:ext cx="11738610" cy="3046940"/>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800" b="1" i="0" u="none" strike="noStrike" cap="none" normalizeH="0" baseline="0" dirty="0" err="1">
                <a:ln>
                  <a:noFill/>
                </a:ln>
                <a:solidFill>
                  <a:srgbClr val="586069"/>
                </a:solidFill>
                <a:effectLst/>
                <a:latin typeface="Segoe WPC"/>
              </a:rPr>
              <a:t>Explanation</a:t>
            </a:r>
            <a:endParaRPr kumimoji="0" lang="fr-FR" altLang="fr-FR" sz="2800" b="1" i="0" u="none" strike="noStrike" cap="none" normalizeH="0" baseline="0" dirty="0">
              <a:ln>
                <a:noFill/>
              </a:ln>
              <a:solidFill>
                <a:srgbClr val="586069"/>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1" i="0" u="none" strike="noStrike" cap="none" normalizeH="0" baseline="0" dirty="0">
              <a:ln>
                <a:noFill/>
              </a:ln>
              <a:solidFill>
                <a:srgbClr val="586069"/>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rgbClr val="586069"/>
                </a:solidFill>
                <a:effectLst/>
                <a:latin typeface="Segoe WPC"/>
              </a:rPr>
              <a:t>The </a:t>
            </a:r>
            <a:r>
              <a:rPr kumimoji="0" lang="fr-FR" altLang="fr-FR" sz="2800" b="0" i="0" u="none" strike="noStrike" cap="none" normalizeH="0" baseline="0" dirty="0" err="1">
                <a:ln>
                  <a:noFill/>
                </a:ln>
                <a:solidFill>
                  <a:srgbClr val="586069"/>
                </a:solidFill>
                <a:effectLst/>
                <a:latin typeface="Segoe WPC"/>
              </a:rPr>
              <a:t>query</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a:ln>
                  <a:noFill/>
                </a:ln>
                <a:solidFill>
                  <a:srgbClr val="586069"/>
                </a:solidFill>
                <a:effectLst/>
                <a:latin typeface="var(--monaco-monospace-font)"/>
              </a:rPr>
              <a:t>SELECT AVG(</a:t>
            </a:r>
            <a:r>
              <a:rPr kumimoji="0" lang="fr-FR" altLang="fr-FR" sz="2800" b="0" i="0" u="none" strike="noStrike" cap="none" normalizeH="0" baseline="0" dirty="0" err="1">
                <a:ln>
                  <a:noFill/>
                </a:ln>
                <a:solidFill>
                  <a:srgbClr val="586069"/>
                </a:solidFill>
                <a:effectLst/>
                <a:latin typeface="var(--monaco-monospace-font)"/>
              </a:rPr>
              <a:t>Payload_Mass_KG</a:t>
            </a:r>
            <a:r>
              <a:rPr kumimoji="0" lang="fr-FR" altLang="fr-FR" sz="2800" b="0" i="0" u="none" strike="noStrike" cap="none" normalizeH="0" baseline="0" dirty="0">
                <a:ln>
                  <a:noFill/>
                </a:ln>
                <a:solidFill>
                  <a:srgbClr val="586069"/>
                </a:solidFill>
                <a:effectLst/>
                <a:latin typeface="var(--monaco-monospace-font)"/>
              </a:rPr>
              <a:t>) AS </a:t>
            </a:r>
            <a:r>
              <a:rPr kumimoji="0" lang="fr-FR" altLang="fr-FR" sz="2800" b="0" i="0" u="none" strike="noStrike" cap="none" normalizeH="0" baseline="0" dirty="0" err="1">
                <a:ln>
                  <a:noFill/>
                </a:ln>
                <a:solidFill>
                  <a:srgbClr val="586069"/>
                </a:solidFill>
                <a:effectLst/>
                <a:latin typeface="var(--monaco-monospace-font)"/>
              </a:rPr>
              <a:t>Average_Payload_Mass</a:t>
            </a:r>
            <a:r>
              <a:rPr kumimoji="0" lang="fr-FR" altLang="fr-FR" sz="2800" b="0" i="0" u="none" strike="noStrike" cap="none" normalizeH="0" baseline="0" dirty="0">
                <a:ln>
                  <a:noFill/>
                </a:ln>
                <a:solidFill>
                  <a:srgbClr val="586069"/>
                </a:solidFill>
                <a:effectLst/>
                <a:latin typeface="var(--monaco-monospace-font)"/>
              </a:rPr>
              <a:t> FROM SPACEXTABLE WHERE </a:t>
            </a:r>
            <a:r>
              <a:rPr kumimoji="0" lang="fr-FR" altLang="fr-FR" sz="2800" b="0" i="0" u="none" strike="noStrike" cap="none" normalizeH="0" baseline="0" dirty="0" err="1">
                <a:ln>
                  <a:noFill/>
                </a:ln>
                <a:solidFill>
                  <a:srgbClr val="586069"/>
                </a:solidFill>
                <a:effectLst/>
                <a:latin typeface="var(--monaco-monospace-font)"/>
              </a:rPr>
              <a:t>Booster_Version</a:t>
            </a:r>
            <a:r>
              <a:rPr kumimoji="0" lang="fr-FR" altLang="fr-FR" sz="2800" b="0" i="0" u="none" strike="noStrike" cap="none" normalizeH="0" baseline="0" dirty="0">
                <a:ln>
                  <a:noFill/>
                </a:ln>
                <a:solidFill>
                  <a:srgbClr val="586069"/>
                </a:solidFill>
                <a:effectLst/>
                <a:latin typeface="var(--monaco-monospace-font)"/>
              </a:rPr>
              <a:t> = 'F9 v1.1';</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calculates</a:t>
            </a:r>
            <a:r>
              <a:rPr kumimoji="0" lang="fr-FR" altLang="fr-FR" sz="2800" b="0" i="0" u="none" strike="noStrike" cap="none" normalizeH="0" baseline="0" dirty="0">
                <a:ln>
                  <a:noFill/>
                </a:ln>
                <a:solidFill>
                  <a:srgbClr val="586069"/>
                </a:solidFill>
                <a:effectLst/>
                <a:latin typeface="Segoe WPC"/>
              </a:rPr>
              <a:t> the </a:t>
            </a:r>
            <a:r>
              <a:rPr kumimoji="0" lang="fr-FR" altLang="fr-FR" sz="2800" b="0" i="0" u="none" strike="noStrike" cap="none" normalizeH="0" baseline="0" dirty="0" err="1">
                <a:ln>
                  <a:noFill/>
                </a:ln>
                <a:solidFill>
                  <a:srgbClr val="586069"/>
                </a:solidFill>
                <a:effectLst/>
                <a:latin typeface="Segoe WPC"/>
              </a:rPr>
              <a:t>average</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payload</a:t>
            </a:r>
            <a:r>
              <a:rPr kumimoji="0" lang="fr-FR" altLang="fr-FR" sz="2800" b="0" i="0" u="none" strike="noStrike" cap="none" normalizeH="0" baseline="0" dirty="0">
                <a:ln>
                  <a:noFill/>
                </a:ln>
                <a:solidFill>
                  <a:srgbClr val="586069"/>
                </a:solidFill>
                <a:effectLst/>
                <a:latin typeface="Segoe WPC"/>
              </a:rPr>
              <a:t> mass </a:t>
            </a:r>
            <a:r>
              <a:rPr kumimoji="0" lang="fr-FR" altLang="fr-FR" sz="2800" b="0" i="0" u="none" strike="noStrike" cap="none" normalizeH="0" baseline="0" dirty="0" err="1">
                <a:ln>
                  <a:noFill/>
                </a:ln>
                <a:solidFill>
                  <a:srgbClr val="586069"/>
                </a:solidFill>
                <a:effectLst/>
                <a:latin typeface="Segoe WPC"/>
              </a:rPr>
              <a:t>carried</a:t>
            </a:r>
            <a:r>
              <a:rPr kumimoji="0" lang="fr-FR" altLang="fr-FR" sz="2800" b="0" i="0" u="none" strike="noStrike" cap="none" normalizeH="0" baseline="0" dirty="0">
                <a:ln>
                  <a:noFill/>
                </a:ln>
                <a:solidFill>
                  <a:srgbClr val="586069"/>
                </a:solidFill>
                <a:effectLst/>
                <a:latin typeface="Segoe WPC"/>
              </a:rPr>
              <a:t> by the booster version F9 v1.1. The </a:t>
            </a:r>
            <a:r>
              <a:rPr kumimoji="0" lang="fr-FR" altLang="fr-FR" sz="2800" b="0" i="0" u="none" strike="noStrike" cap="none" normalizeH="0" baseline="0" dirty="0" err="1">
                <a:ln>
                  <a:noFill/>
                </a:ln>
                <a:solidFill>
                  <a:srgbClr val="586069"/>
                </a:solidFill>
                <a:effectLst/>
                <a:latin typeface="Segoe WPC"/>
              </a:rPr>
              <a:t>result</a:t>
            </a:r>
            <a:r>
              <a:rPr kumimoji="0" lang="fr-FR" altLang="fr-FR" sz="2800" b="0" i="0" u="none" strike="noStrike" cap="none" normalizeH="0" baseline="0" dirty="0">
                <a:ln>
                  <a:noFill/>
                </a:ln>
                <a:solidFill>
                  <a:srgbClr val="586069"/>
                </a:solidFill>
                <a:effectLst/>
                <a:latin typeface="Segoe WPC"/>
              </a:rPr>
              <a:t> shows </a:t>
            </a:r>
            <a:r>
              <a:rPr kumimoji="0" lang="fr-FR" altLang="fr-FR" sz="2800" b="0" i="0" u="none" strike="noStrike" cap="none" normalizeH="0" baseline="0" dirty="0" err="1">
                <a:ln>
                  <a:noFill/>
                </a:ln>
                <a:solidFill>
                  <a:srgbClr val="586069"/>
                </a:solidFill>
                <a:effectLst/>
                <a:latin typeface="Segoe WPC"/>
              </a:rPr>
              <a:t>that</a:t>
            </a:r>
            <a:r>
              <a:rPr kumimoji="0" lang="fr-FR" altLang="fr-FR" sz="2800" b="0" i="0" u="none" strike="noStrike" cap="none" normalizeH="0" baseline="0" dirty="0">
                <a:ln>
                  <a:noFill/>
                </a:ln>
                <a:solidFill>
                  <a:srgbClr val="586069"/>
                </a:solidFill>
                <a:effectLst/>
                <a:latin typeface="Segoe WPC"/>
              </a:rPr>
              <a:t> the </a:t>
            </a:r>
            <a:r>
              <a:rPr kumimoji="0" lang="fr-FR" altLang="fr-FR" sz="2800" b="0" i="0" u="none" strike="noStrike" cap="none" normalizeH="0" baseline="0" dirty="0" err="1">
                <a:ln>
                  <a:noFill/>
                </a:ln>
                <a:solidFill>
                  <a:srgbClr val="586069"/>
                </a:solidFill>
                <a:effectLst/>
                <a:latin typeface="Segoe WPC"/>
              </a:rPr>
              <a:t>average</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payload</a:t>
            </a:r>
            <a:r>
              <a:rPr kumimoji="0" lang="fr-FR" altLang="fr-FR" sz="2800" b="0" i="0" u="none" strike="noStrike" cap="none" normalizeH="0" baseline="0" dirty="0">
                <a:ln>
                  <a:noFill/>
                </a:ln>
                <a:solidFill>
                  <a:srgbClr val="586069"/>
                </a:solidFill>
                <a:effectLst/>
                <a:latin typeface="Segoe WPC"/>
              </a:rPr>
              <a:t> mass for </a:t>
            </a:r>
            <a:r>
              <a:rPr kumimoji="0" lang="fr-FR" altLang="fr-FR" sz="2800" b="0" i="0" u="none" strike="noStrike" cap="none" normalizeH="0" baseline="0" dirty="0" err="1">
                <a:ln>
                  <a:noFill/>
                </a:ln>
                <a:solidFill>
                  <a:srgbClr val="586069"/>
                </a:solidFill>
                <a:effectLst/>
                <a:latin typeface="Segoe WPC"/>
              </a:rPr>
              <a:t>this</a:t>
            </a:r>
            <a:r>
              <a:rPr kumimoji="0" lang="fr-FR" altLang="fr-FR" sz="2800" b="0" i="0" u="none" strike="noStrike" cap="none" normalizeH="0" baseline="0" dirty="0">
                <a:ln>
                  <a:noFill/>
                </a:ln>
                <a:solidFill>
                  <a:srgbClr val="586069"/>
                </a:solidFill>
                <a:effectLst/>
                <a:latin typeface="Segoe WPC"/>
              </a:rPr>
              <a:t> booster version </a:t>
            </a:r>
            <a:r>
              <a:rPr kumimoji="0" lang="fr-FR" altLang="fr-FR" sz="2800" b="0" i="0" u="none" strike="noStrike" cap="none" normalizeH="0" baseline="0" dirty="0" err="1">
                <a:ln>
                  <a:noFill/>
                </a:ln>
                <a:solidFill>
                  <a:srgbClr val="586069"/>
                </a:solidFill>
                <a:effectLst/>
                <a:latin typeface="Segoe WPC"/>
              </a:rPr>
              <a:t>is</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approximately</a:t>
            </a:r>
            <a:r>
              <a:rPr kumimoji="0" lang="fr-FR" altLang="fr-FR" sz="2800" b="0" i="0" u="none" strike="noStrike" cap="none" normalizeH="0" baseline="0" dirty="0">
                <a:ln>
                  <a:noFill/>
                </a:ln>
                <a:solidFill>
                  <a:srgbClr val="586069"/>
                </a:solidFill>
                <a:effectLst/>
                <a:latin typeface="Segoe WPC"/>
              </a:rPr>
              <a:t> 2928.4 kg.</a:t>
            </a:r>
            <a:endParaRPr kumimoji="0" lang="fr-FR" altLang="fr-FR"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06482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662" cy="4351338"/>
          </a:xfrm>
          <a:prstGeom prst="rect">
            <a:avLst/>
          </a:prstGeom>
        </p:spPr>
        <p:txBody>
          <a:bodyPr>
            <a:normAutofit/>
          </a:bodyPr>
          <a:lstStyle/>
          <a:p>
            <a:pPr>
              <a:lnSpc>
                <a:spcPct val="100000"/>
              </a:lnSpc>
              <a:spcBef>
                <a:spcPts val="1400"/>
              </a:spcBef>
            </a:pPr>
            <a:r>
              <a:rPr lang="en-US" sz="20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FROM SPACEXTABLE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WHERE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 'Success (drone ship)'</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AND </a:t>
            </a:r>
            <a:r>
              <a:rPr lang="en-US" sz="2000" dirty="0" err="1">
                <a:solidFill>
                  <a:schemeClr val="accent3">
                    <a:lumMod val="25000"/>
                  </a:schemeClr>
                </a:solidFill>
                <a:latin typeface="Abadi" panose="020B0604020104020204" pitchFamily="34" charset="0"/>
              </a:rPr>
              <a:t>Payload_Mass_KG</a:t>
            </a:r>
            <a:r>
              <a:rPr lang="en-US" sz="2000" dirty="0">
                <a:solidFill>
                  <a:schemeClr val="accent3">
                    <a:lumMod val="25000"/>
                  </a:schemeClr>
                </a:solidFill>
                <a:latin typeface="Abadi" panose="020B0604020104020204" pitchFamily="34" charset="0"/>
              </a:rPr>
              <a:t>  BETWEEN 4000 AND 6000;</a:t>
            </a:r>
          </a:p>
          <a:p>
            <a:pPr>
              <a:lnSpc>
                <a:spcPct val="100000"/>
              </a:lnSpc>
              <a:spcBef>
                <a:spcPts val="1400"/>
              </a:spcBef>
            </a:pPr>
            <a:r>
              <a:rPr lang="fr-FR" sz="2000" b="1" i="0" dirty="0">
                <a:solidFill>
                  <a:srgbClr val="3B3B3B"/>
                </a:solidFill>
                <a:effectLst/>
                <a:latin typeface="Segoe WPC"/>
              </a:rPr>
              <a:t>Output</a:t>
            </a:r>
            <a:endParaRPr lang="en-US" sz="14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fr-FR" sz="2000" b="1" i="0" dirty="0">
              <a:solidFill>
                <a:srgbClr val="3B3B3B"/>
              </a:solidFill>
              <a:effectLst/>
              <a:latin typeface="Segoe WPC"/>
            </a:endParaRPr>
          </a:p>
        </p:txBody>
      </p:sp>
      <p:graphicFrame>
        <p:nvGraphicFramePr>
          <p:cNvPr id="3" name="Tableau 2">
            <a:extLst>
              <a:ext uri="{FF2B5EF4-FFF2-40B4-BE49-F238E27FC236}">
                <a16:creationId xmlns:a16="http://schemas.microsoft.com/office/drawing/2014/main" id="{8B258193-0811-D1AC-831F-ABCE9E96AF7A}"/>
              </a:ext>
            </a:extLst>
          </p:cNvPr>
          <p:cNvGraphicFramePr>
            <a:graphicFrameLocks noGrp="1"/>
          </p:cNvGraphicFramePr>
          <p:nvPr>
            <p:extLst>
              <p:ext uri="{D42A27DB-BD31-4B8C-83A1-F6EECF244321}">
                <p14:modId xmlns:p14="http://schemas.microsoft.com/office/powerpoint/2010/main" val="892369136"/>
              </p:ext>
            </p:extLst>
          </p:nvPr>
        </p:nvGraphicFramePr>
        <p:xfrm>
          <a:off x="875390" y="3790591"/>
          <a:ext cx="2139950" cy="1950720"/>
        </p:xfrm>
        <a:graphic>
          <a:graphicData uri="http://schemas.openxmlformats.org/drawingml/2006/table">
            <a:tbl>
              <a:tblPr firstRow="1">
                <a:tableStyleId>{3C2FFA5D-87B4-456A-9821-1D502468CF0F}</a:tableStyleId>
              </a:tblPr>
              <a:tblGrid>
                <a:gridCol w="2139950">
                  <a:extLst>
                    <a:ext uri="{9D8B030D-6E8A-4147-A177-3AD203B41FA5}">
                      <a16:colId xmlns:a16="http://schemas.microsoft.com/office/drawing/2014/main" val="955910963"/>
                    </a:ext>
                  </a:extLst>
                </a:gridCol>
              </a:tblGrid>
              <a:tr h="0">
                <a:tc>
                  <a:txBody>
                    <a:bodyPr/>
                    <a:lstStyle/>
                    <a:p>
                      <a:r>
                        <a:rPr lang="fr-FR" dirty="0" err="1">
                          <a:effectLst/>
                        </a:rPr>
                        <a:t>Booster_Version</a:t>
                      </a:r>
                      <a:endParaRPr lang="fr-FR" dirty="0">
                        <a:effectLst/>
                      </a:endParaRPr>
                    </a:p>
                  </a:txBody>
                  <a:tcPr marL="38100" marR="38100" marT="25400" marB="25400" anchor="ctr"/>
                </a:tc>
                <a:extLst>
                  <a:ext uri="{0D108BD9-81ED-4DB2-BD59-A6C34878D82A}">
                    <a16:rowId xmlns:a16="http://schemas.microsoft.com/office/drawing/2014/main" val="2777430825"/>
                  </a:ext>
                </a:extLst>
              </a:tr>
              <a:tr h="0">
                <a:tc>
                  <a:txBody>
                    <a:bodyPr/>
                    <a:lstStyle/>
                    <a:p>
                      <a:r>
                        <a:rPr lang="fr-FR" dirty="0">
                          <a:effectLst/>
                        </a:rPr>
                        <a:t>F9 FT B1022.1</a:t>
                      </a:r>
                    </a:p>
                  </a:txBody>
                  <a:tcPr marL="38100" marR="38100" marT="25400" marB="25400" anchor="ctr"/>
                </a:tc>
                <a:extLst>
                  <a:ext uri="{0D108BD9-81ED-4DB2-BD59-A6C34878D82A}">
                    <a16:rowId xmlns:a16="http://schemas.microsoft.com/office/drawing/2014/main" val="1617562914"/>
                  </a:ext>
                </a:extLst>
              </a:tr>
              <a:tr h="0">
                <a:tc>
                  <a:txBody>
                    <a:bodyPr/>
                    <a:lstStyle/>
                    <a:p>
                      <a:r>
                        <a:rPr lang="fr-FR" dirty="0">
                          <a:effectLst/>
                        </a:rPr>
                        <a:t>F9 FT B1026.1</a:t>
                      </a:r>
                    </a:p>
                  </a:txBody>
                  <a:tcPr marL="38100" marR="38100" marT="25400" marB="25400" anchor="ctr"/>
                </a:tc>
                <a:extLst>
                  <a:ext uri="{0D108BD9-81ED-4DB2-BD59-A6C34878D82A}">
                    <a16:rowId xmlns:a16="http://schemas.microsoft.com/office/drawing/2014/main" val="2729974160"/>
                  </a:ext>
                </a:extLst>
              </a:tr>
              <a:tr h="0">
                <a:tc>
                  <a:txBody>
                    <a:bodyPr/>
                    <a:lstStyle/>
                    <a:p>
                      <a:r>
                        <a:rPr lang="fr-FR" dirty="0">
                          <a:effectLst/>
                        </a:rPr>
                        <a:t>F9 FT B1029.1</a:t>
                      </a:r>
                    </a:p>
                  </a:txBody>
                  <a:tcPr marL="38100" marR="38100" marT="25400" marB="25400" anchor="ctr"/>
                </a:tc>
                <a:extLst>
                  <a:ext uri="{0D108BD9-81ED-4DB2-BD59-A6C34878D82A}">
                    <a16:rowId xmlns:a16="http://schemas.microsoft.com/office/drawing/2014/main" val="325588054"/>
                  </a:ext>
                </a:extLst>
              </a:tr>
              <a:tr h="0">
                <a:tc>
                  <a:txBody>
                    <a:bodyPr/>
                    <a:lstStyle/>
                    <a:p>
                      <a:r>
                        <a:rPr lang="fr-FR" dirty="0">
                          <a:effectLst/>
                        </a:rPr>
                        <a:t>F9 FT B1031.1</a:t>
                      </a:r>
                    </a:p>
                  </a:txBody>
                  <a:tcPr marL="38100" marR="38100" marT="25400" marB="25400" anchor="ctr"/>
                </a:tc>
                <a:extLst>
                  <a:ext uri="{0D108BD9-81ED-4DB2-BD59-A6C34878D82A}">
                    <a16:rowId xmlns:a16="http://schemas.microsoft.com/office/drawing/2014/main" val="2964803106"/>
                  </a:ext>
                </a:extLst>
              </a:tr>
              <a:tr h="0">
                <a:tc>
                  <a:txBody>
                    <a:bodyPr/>
                    <a:lstStyle/>
                    <a:p>
                      <a:r>
                        <a:rPr lang="fr-FR" dirty="0">
                          <a:effectLst/>
                        </a:rPr>
                        <a:t>F9 FT B1035.1</a:t>
                      </a:r>
                    </a:p>
                  </a:txBody>
                  <a:tcPr marL="38100" marR="38100" marT="25400" marB="25400" anchor="ctr"/>
                </a:tc>
                <a:extLst>
                  <a:ext uri="{0D108BD9-81ED-4DB2-BD59-A6C34878D82A}">
                    <a16:rowId xmlns:a16="http://schemas.microsoft.com/office/drawing/2014/main" val="3212933417"/>
                  </a:ext>
                </a:extLst>
              </a:tr>
            </a:tbl>
          </a:graphicData>
        </a:graphic>
      </p:graphicFrame>
      <p:sp>
        <p:nvSpPr>
          <p:cNvPr id="6" name="Rectangle 5">
            <a:extLst>
              <a:ext uri="{FF2B5EF4-FFF2-40B4-BE49-F238E27FC236}">
                <a16:creationId xmlns:a16="http://schemas.microsoft.com/office/drawing/2014/main" id="{2CA2E716-89C3-0996-7746-6D276CC07E37}"/>
              </a:ext>
            </a:extLst>
          </p:cNvPr>
          <p:cNvSpPr>
            <a:spLocks noChangeArrowheads="1"/>
          </p:cNvSpPr>
          <p:nvPr/>
        </p:nvSpPr>
        <p:spPr bwMode="auto">
          <a:xfrm>
            <a:off x="770011" y="5687807"/>
            <a:ext cx="11624310" cy="1077170"/>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000" b="1" i="0" u="none" strike="noStrike" cap="none" normalizeH="0" baseline="0" dirty="0" err="1">
                <a:ln>
                  <a:noFill/>
                </a:ln>
                <a:solidFill>
                  <a:srgbClr val="586069"/>
                </a:solidFill>
                <a:effectLst/>
                <a:latin typeface="Segoe WPC"/>
              </a:rPr>
              <a:t>Explanation</a:t>
            </a:r>
            <a:endParaRPr kumimoji="0" lang="fr-FR" altLang="fr-FR" sz="2000" b="1" i="0" u="none" strike="noStrike" cap="none" normalizeH="0" baseline="0" dirty="0">
              <a:ln>
                <a:noFill/>
              </a:ln>
              <a:solidFill>
                <a:srgbClr val="586069"/>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586069"/>
                </a:solidFill>
                <a:effectLst/>
                <a:latin typeface="Segoe WPC"/>
              </a:rPr>
              <a:t>The </a:t>
            </a:r>
            <a:r>
              <a:rPr kumimoji="0" lang="fr-FR" altLang="fr-FR" sz="2000" b="0" i="0" u="none" strike="noStrike" cap="none" normalizeH="0" baseline="0" dirty="0" err="1">
                <a:ln>
                  <a:noFill/>
                </a:ln>
                <a:solidFill>
                  <a:srgbClr val="586069"/>
                </a:solidFill>
                <a:effectLst/>
                <a:latin typeface="Segoe WPC"/>
              </a:rPr>
              <a:t>query</a:t>
            </a:r>
            <a:r>
              <a:rPr kumimoji="0" lang="fr-FR" altLang="fr-FR" sz="2000" b="0" i="0" u="none" strike="noStrike" cap="none" normalizeH="0" baseline="0" dirty="0">
                <a:ln>
                  <a:noFill/>
                </a:ln>
                <a:solidFill>
                  <a:srgbClr val="586069"/>
                </a:solidFill>
                <a:effectLst/>
                <a:latin typeface="Segoe WPC"/>
              </a:rPr>
              <a:t>  </a:t>
            </a:r>
            <a:r>
              <a:rPr kumimoji="0" lang="fr-FR" altLang="fr-FR" sz="2000" b="0" i="0" u="none" strike="noStrike" cap="none" normalizeH="0" baseline="0" dirty="0" err="1">
                <a:ln>
                  <a:noFill/>
                </a:ln>
                <a:solidFill>
                  <a:srgbClr val="586069"/>
                </a:solidFill>
                <a:effectLst/>
                <a:latin typeface="Segoe WPC"/>
              </a:rPr>
              <a:t>retrieves</a:t>
            </a:r>
            <a:r>
              <a:rPr kumimoji="0" lang="fr-FR" altLang="fr-FR" sz="2000" b="0" i="0" u="none" strike="noStrike" cap="none" normalizeH="0" baseline="0" dirty="0">
                <a:ln>
                  <a:noFill/>
                </a:ln>
                <a:solidFill>
                  <a:srgbClr val="586069"/>
                </a:solidFill>
                <a:effectLst/>
                <a:latin typeface="Segoe WPC"/>
              </a:rPr>
              <a:t> the </a:t>
            </a:r>
            <a:r>
              <a:rPr kumimoji="0" lang="fr-FR" altLang="fr-FR" sz="2000" b="0" i="0" u="none" strike="noStrike" cap="none" normalizeH="0" baseline="0" dirty="0" err="1">
                <a:ln>
                  <a:noFill/>
                </a:ln>
                <a:solidFill>
                  <a:srgbClr val="586069"/>
                </a:solidFill>
                <a:effectLst/>
                <a:latin typeface="Segoe WPC"/>
              </a:rPr>
              <a:t>names</a:t>
            </a:r>
            <a:r>
              <a:rPr kumimoji="0" lang="fr-FR" altLang="fr-FR" sz="2000" b="0" i="0" u="none" strike="noStrike" cap="none" normalizeH="0" baseline="0" dirty="0">
                <a:ln>
                  <a:noFill/>
                </a:ln>
                <a:solidFill>
                  <a:srgbClr val="586069"/>
                </a:solidFill>
                <a:effectLst/>
                <a:latin typeface="Segoe WPC"/>
              </a:rPr>
              <a:t> of boosters </a:t>
            </a:r>
            <a:r>
              <a:rPr kumimoji="0" lang="fr-FR" altLang="fr-FR" sz="2000" b="0" i="0" u="none" strike="noStrike" cap="none" normalizeH="0" baseline="0" dirty="0" err="1">
                <a:ln>
                  <a:noFill/>
                </a:ln>
                <a:solidFill>
                  <a:srgbClr val="586069"/>
                </a:solidFill>
                <a:effectLst/>
                <a:latin typeface="Segoe WPC"/>
              </a:rPr>
              <a:t>that</a:t>
            </a:r>
            <a:r>
              <a:rPr kumimoji="0" lang="fr-FR" altLang="fr-FR" sz="2000" b="0" i="0" u="none" strike="noStrike" cap="none" normalizeH="0" baseline="0" dirty="0">
                <a:ln>
                  <a:noFill/>
                </a:ln>
                <a:solidFill>
                  <a:srgbClr val="586069"/>
                </a:solidFill>
                <a:effectLst/>
                <a:latin typeface="Segoe WPC"/>
              </a:rPr>
              <a:t> have </a:t>
            </a:r>
            <a:r>
              <a:rPr kumimoji="0" lang="fr-FR" altLang="fr-FR" sz="2000" b="0" i="0" u="none" strike="noStrike" cap="none" normalizeH="0" baseline="0" dirty="0" err="1">
                <a:ln>
                  <a:noFill/>
                </a:ln>
                <a:solidFill>
                  <a:srgbClr val="586069"/>
                </a:solidFill>
                <a:effectLst/>
                <a:latin typeface="Segoe WPC"/>
              </a:rPr>
              <a:t>successfully</a:t>
            </a:r>
            <a:r>
              <a:rPr kumimoji="0" lang="fr-FR" altLang="fr-FR" sz="2000" b="0" i="0" u="none" strike="noStrike" cap="none" normalizeH="0" baseline="0" dirty="0">
                <a:ln>
                  <a:noFill/>
                </a:ln>
                <a:solidFill>
                  <a:srgbClr val="586069"/>
                </a:solidFill>
                <a:effectLst/>
                <a:latin typeface="Segoe WPC"/>
              </a:rPr>
              <a:t> </a:t>
            </a:r>
            <a:r>
              <a:rPr kumimoji="0" lang="fr-FR" altLang="fr-FR" sz="2000" b="0" i="0" u="none" strike="noStrike" cap="none" normalizeH="0" baseline="0" dirty="0" err="1">
                <a:ln>
                  <a:noFill/>
                </a:ln>
                <a:solidFill>
                  <a:srgbClr val="586069"/>
                </a:solidFill>
                <a:effectLst/>
                <a:latin typeface="Segoe WPC"/>
              </a:rPr>
              <a:t>landed</a:t>
            </a:r>
            <a:r>
              <a:rPr kumimoji="0" lang="fr-FR" altLang="fr-FR" sz="2000" b="0" i="0" u="none" strike="noStrike" cap="none" normalizeH="0" baseline="0" dirty="0">
                <a:ln>
                  <a:noFill/>
                </a:ln>
                <a:solidFill>
                  <a:srgbClr val="586069"/>
                </a:solidFill>
                <a:effectLst/>
                <a:latin typeface="Segoe WPC"/>
              </a:rPr>
              <a:t> on a drone </a:t>
            </a:r>
            <a:r>
              <a:rPr kumimoji="0" lang="fr-FR" altLang="fr-FR" sz="2000" b="0" i="0" u="none" strike="noStrike" cap="none" normalizeH="0" baseline="0" dirty="0" err="1">
                <a:ln>
                  <a:noFill/>
                </a:ln>
                <a:solidFill>
                  <a:srgbClr val="586069"/>
                </a:solidFill>
                <a:effectLst/>
                <a:latin typeface="Segoe WPC"/>
              </a:rPr>
              <a:t>ship</a:t>
            </a:r>
            <a:r>
              <a:rPr kumimoji="0" lang="fr-FR" altLang="fr-FR" sz="2000" b="0" i="0" u="none" strike="noStrike" cap="none" normalizeH="0" baseline="0" dirty="0">
                <a:ln>
                  <a:noFill/>
                </a:ln>
                <a:solidFill>
                  <a:srgbClr val="586069"/>
                </a:solidFill>
                <a:effectLst/>
                <a:latin typeface="Segoe WPC"/>
              </a:rPr>
              <a:t> and </a:t>
            </a:r>
            <a:r>
              <a:rPr kumimoji="0" lang="fr-FR" altLang="fr-FR" sz="2000" b="0" i="0" u="none" strike="noStrike" cap="none" normalizeH="0" baseline="0" dirty="0" err="1">
                <a:ln>
                  <a:noFill/>
                </a:ln>
                <a:solidFill>
                  <a:srgbClr val="586069"/>
                </a:solidFill>
                <a:effectLst/>
                <a:latin typeface="Segoe WPC"/>
              </a:rPr>
              <a:t>had</a:t>
            </a:r>
            <a:r>
              <a:rPr kumimoji="0" lang="fr-FR" altLang="fr-FR" sz="2000" b="0" i="0" u="none" strike="noStrike" cap="none" normalizeH="0" baseline="0" dirty="0">
                <a:ln>
                  <a:noFill/>
                </a:ln>
                <a:solidFill>
                  <a:srgbClr val="586069"/>
                </a:solidFill>
                <a:effectLst/>
                <a:latin typeface="Segoe WPC"/>
              </a:rPr>
              <a:t> a </a:t>
            </a:r>
            <a:r>
              <a:rPr kumimoji="0" lang="fr-FR" altLang="fr-FR" sz="2000" b="0" i="0" u="none" strike="noStrike" cap="none" normalizeH="0" baseline="0" dirty="0" err="1">
                <a:ln>
                  <a:noFill/>
                </a:ln>
                <a:solidFill>
                  <a:srgbClr val="586069"/>
                </a:solidFill>
                <a:effectLst/>
                <a:latin typeface="Segoe WPC"/>
              </a:rPr>
              <a:t>payload</a:t>
            </a:r>
            <a:r>
              <a:rPr kumimoji="0" lang="fr-FR" altLang="fr-FR" sz="2000" b="0" i="0" u="none" strike="noStrike" cap="none" normalizeH="0" baseline="0" dirty="0">
                <a:ln>
                  <a:noFill/>
                </a:ln>
                <a:solidFill>
                  <a:srgbClr val="586069"/>
                </a:solidFill>
                <a:effectLst/>
                <a:latin typeface="Segoe WPC"/>
              </a:rPr>
              <a:t> mass </a:t>
            </a:r>
            <a:r>
              <a:rPr kumimoji="0" lang="fr-FR" altLang="fr-FR" sz="2000" b="0" i="0" u="none" strike="noStrike" cap="none" normalizeH="0" baseline="0" dirty="0" err="1">
                <a:ln>
                  <a:noFill/>
                </a:ln>
                <a:solidFill>
                  <a:srgbClr val="586069"/>
                </a:solidFill>
                <a:effectLst/>
                <a:latin typeface="Segoe WPC"/>
              </a:rPr>
              <a:t>between</a:t>
            </a:r>
            <a:r>
              <a:rPr kumimoji="0" lang="fr-FR" altLang="fr-FR" sz="2000" b="0" i="0" u="none" strike="noStrike" cap="none" normalizeH="0" baseline="0" dirty="0">
                <a:ln>
                  <a:noFill/>
                </a:ln>
                <a:solidFill>
                  <a:srgbClr val="586069"/>
                </a:solidFill>
                <a:effectLst/>
                <a:latin typeface="Segoe WPC"/>
              </a:rPr>
              <a:t> 4000 and 6000 kg</a:t>
            </a:r>
            <a:endParaRPr kumimoji="0" lang="fr-FR" altLang="fr-FR"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3939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28750"/>
            <a:ext cx="11007089" cy="51435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600" b="0" dirty="0">
                <a:solidFill>
                  <a:schemeClr val="tx1"/>
                </a:solidFill>
                <a:effectLst/>
                <a:latin typeface="Segoe WPC"/>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marL="0" indent="0">
              <a:spcBef>
                <a:spcPts val="1400"/>
              </a:spcBef>
              <a:buNone/>
            </a:pPr>
            <a:r>
              <a:rPr lang="en-US" sz="2600" b="0" i="0" dirty="0">
                <a:solidFill>
                  <a:schemeClr val="tx1"/>
                </a:solidFill>
                <a:effectLst/>
                <a:latin typeface="Segoe WPC"/>
              </a:rPr>
              <a:t>we aim to answer the following questions:</a:t>
            </a:r>
            <a:endParaRPr lang="en-US" sz="3900" i="0" dirty="0">
              <a:solidFill>
                <a:schemeClr val="tx1"/>
              </a:solidFill>
              <a:latin typeface="Consolas" panose="020B0609020204030204" pitchFamily="49" charset="0"/>
            </a:endParaRPr>
          </a:p>
          <a:p>
            <a:pPr algn="l">
              <a:buFont typeface="+mj-lt"/>
              <a:buAutoNum type="arabicPeriod"/>
            </a:pPr>
            <a:r>
              <a:rPr lang="en-US" sz="2600" b="0" i="0" dirty="0">
                <a:solidFill>
                  <a:schemeClr val="tx1"/>
                </a:solidFill>
                <a:effectLst/>
                <a:latin typeface="Segoe WPC"/>
              </a:rPr>
              <a:t>What are the most significant factors affecting the success of SpaceX launches?</a:t>
            </a:r>
          </a:p>
          <a:p>
            <a:pPr algn="l">
              <a:buFont typeface="+mj-lt"/>
              <a:buAutoNum type="arabicPeriod"/>
            </a:pPr>
            <a:r>
              <a:rPr lang="en-US" sz="2600" b="0" i="0" dirty="0">
                <a:solidFill>
                  <a:schemeClr val="tx1"/>
                </a:solidFill>
                <a:effectLst/>
                <a:latin typeface="Segoe WPC"/>
              </a:rPr>
              <a:t>How can we preprocess and analyze the data to extract meaningful insights?</a:t>
            </a:r>
          </a:p>
          <a:p>
            <a:pPr algn="l">
              <a:buFont typeface="+mj-lt"/>
              <a:buAutoNum type="arabicPeriod"/>
            </a:pPr>
            <a:r>
              <a:rPr lang="en-US" sz="2600" b="0" i="0" dirty="0">
                <a:solidFill>
                  <a:schemeClr val="tx1"/>
                </a:solidFill>
                <a:effectLst/>
                <a:latin typeface="Segoe WPC"/>
              </a:rPr>
              <a:t>Which machine learning model provides the best performance in predicting launch outcomes?</a:t>
            </a:r>
          </a:p>
          <a:p>
            <a:pPr algn="l">
              <a:buFont typeface="+mj-lt"/>
              <a:buAutoNum type="arabicPeriod"/>
            </a:pPr>
            <a:r>
              <a:rPr lang="en-US" sz="2600" b="0" i="0" dirty="0">
                <a:solidFill>
                  <a:schemeClr val="tx1"/>
                </a:solidFill>
                <a:effectLst/>
                <a:latin typeface="Segoe WPC"/>
              </a:rPr>
              <a:t>How can we optimize the selected model to achieve the highest accuracy and reliability?</a:t>
            </a:r>
          </a:p>
          <a:p>
            <a:pPr marL="0" indent="0">
              <a:spcBef>
                <a:spcPts val="1400"/>
              </a:spcBef>
              <a:buNone/>
            </a:pPr>
            <a:endParaRPr lang="en-US" sz="2400" b="0" dirty="0">
              <a:solidFill>
                <a:schemeClr val="tx1"/>
              </a:solidFill>
              <a:effectLst/>
              <a:latin typeface="Consolas" panose="020B0609020204030204" pitchFamily="49" charset="0"/>
            </a:endParaRPr>
          </a:p>
          <a:p>
            <a:pPr marL="0" indent="0">
              <a:spcBef>
                <a:spcPts val="1400"/>
              </a:spcBef>
              <a:buNone/>
            </a:pPr>
            <a:endParaRPr lang="en-US" sz="2400" b="0" dirty="0">
              <a:solidFill>
                <a:schemeClr val="tx1"/>
              </a:solidFill>
              <a:effectLst/>
              <a:latin typeface="Consolas" panose="020B0609020204030204" pitchFamily="49"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SELECT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WHERE </a:t>
            </a:r>
            <a:r>
              <a:rPr lang="en-US" sz="2400" dirty="0" err="1">
                <a:solidFill>
                  <a:schemeClr val="accent3">
                    <a:lumMod val="25000"/>
                  </a:schemeClr>
                </a:solidFill>
                <a:latin typeface="Abadi" panose="020B0604020104020204" pitchFamily="34" charset="0"/>
              </a:rPr>
              <a:t>Payload_Mass_KG</a:t>
            </a:r>
            <a:r>
              <a:rPr lang="en-US" sz="2400" dirty="0">
                <a:solidFill>
                  <a:schemeClr val="accent3">
                    <a:lumMod val="25000"/>
                  </a:schemeClr>
                </a:solidFill>
                <a:latin typeface="Abadi" panose="020B0604020104020204" pitchFamily="34" charset="0"/>
              </a:rPr>
              <a:t> = (SELECT MAX(</a:t>
            </a:r>
            <a:r>
              <a:rPr lang="en-US" sz="2400" dirty="0" err="1">
                <a:solidFill>
                  <a:schemeClr val="accent3">
                    <a:lumMod val="25000"/>
                  </a:schemeClr>
                </a:solidFill>
                <a:latin typeface="Abadi" panose="020B0604020104020204" pitchFamily="34" charset="0"/>
              </a:rPr>
              <a:t>Payload_Mass_KG</a:t>
            </a:r>
            <a:r>
              <a:rPr lang="en-US" sz="2400" dirty="0">
                <a:solidFill>
                  <a:schemeClr val="accent3">
                    <a:lumMod val="25000"/>
                  </a:schemeClr>
                </a:solidFill>
                <a:latin typeface="Abadi" panose="020B0604020104020204" pitchFamily="34" charset="0"/>
              </a:rPr>
              <a:t>) FROM SPACEXTABLE);</a:t>
            </a:r>
          </a:p>
          <a:p>
            <a:pPr>
              <a:lnSpc>
                <a:spcPct val="100000"/>
              </a:lnSpc>
              <a:spcBef>
                <a:spcPts val="1400"/>
              </a:spcBef>
            </a:pPr>
            <a:r>
              <a:rPr lang="fr-FR" sz="2400" b="1" i="0" dirty="0">
                <a:solidFill>
                  <a:srgbClr val="3B3B3B"/>
                </a:solidFill>
                <a:effectLst/>
                <a:latin typeface="Segoe WPC"/>
              </a:rPr>
              <a:t>Output</a:t>
            </a:r>
            <a:endParaRPr lang="en-US" sz="16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EF2AC654-755C-C5BA-4BC5-F9B65611B855}"/>
              </a:ext>
            </a:extLst>
          </p:cNvPr>
          <p:cNvPicPr>
            <a:picLocks noChangeAspect="1"/>
          </p:cNvPicPr>
          <p:nvPr/>
        </p:nvPicPr>
        <p:blipFill>
          <a:blip r:embed="rId3"/>
          <a:stretch>
            <a:fillRect/>
          </a:stretch>
        </p:blipFill>
        <p:spPr>
          <a:xfrm rot="16200000">
            <a:off x="3213648" y="1846205"/>
            <a:ext cx="1787843" cy="667511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SELECT </a:t>
            </a:r>
            <a:r>
              <a:rPr lang="en-US" sz="2400" b="0" dirty="0" err="1">
                <a:solidFill>
                  <a:srgbClr val="24292E"/>
                </a:solidFill>
                <a:effectLst/>
                <a:latin typeface="Consolas" panose="020B0609020204030204" pitchFamily="49" charset="0"/>
              </a:rPr>
              <a:t>strftime</a:t>
            </a:r>
            <a:r>
              <a:rPr lang="en-US" sz="2400" b="0" dirty="0">
                <a:solidFill>
                  <a:srgbClr val="24292E"/>
                </a:solidFill>
                <a:effectLst/>
                <a:latin typeface="Consolas" panose="020B0609020204030204" pitchFamily="49" charset="0"/>
              </a:rPr>
              <a:t>(</a:t>
            </a:r>
            <a:r>
              <a:rPr lang="en-US" sz="2400" b="0" dirty="0">
                <a:solidFill>
                  <a:srgbClr val="032F62"/>
                </a:solidFill>
                <a:effectLst/>
                <a:latin typeface="Consolas" panose="020B0609020204030204" pitchFamily="49" charset="0"/>
              </a:rPr>
              <a:t>'%m'</a:t>
            </a:r>
            <a:r>
              <a:rPr lang="en-US" sz="2400" b="0" dirty="0">
                <a:solidFill>
                  <a:srgbClr val="24292E"/>
                </a:solidFill>
                <a:effectLst/>
                <a:latin typeface="Consolas" panose="020B0609020204030204" pitchFamily="49" charset="0"/>
              </a:rPr>
              <a:t>, Date) </a:t>
            </a:r>
            <a:r>
              <a:rPr lang="en-US" sz="2400" b="0" dirty="0">
                <a:solidFill>
                  <a:srgbClr val="D73A49"/>
                </a:solidFill>
                <a:effectLst/>
                <a:latin typeface="Consolas" panose="020B0609020204030204" pitchFamily="49" charset="0"/>
              </a:rPr>
              <a:t>as</a:t>
            </a:r>
            <a:r>
              <a:rPr lang="en-US" sz="2400" b="0" dirty="0">
                <a:solidFill>
                  <a:srgbClr val="24292E"/>
                </a:solidFill>
                <a:effectLst/>
                <a:latin typeface="Consolas" panose="020B0609020204030204" pitchFamily="49" charset="0"/>
              </a:rPr>
              <a:t> Month</a:t>
            </a:r>
            <a:r>
              <a:rPr lang="en-US" sz="2400" dirty="0">
                <a:solidFill>
                  <a:schemeClr val="accent3">
                    <a:lumMod val="25000"/>
                  </a:schemeClr>
                </a:solidFill>
                <a:latin typeface="Abadi" panose="020B0604020104020204" pitchFamily="34" charset="0"/>
              </a:rPr>
              <a:t>,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a:t>
            </a:r>
            <a:r>
              <a:rPr lang="en-US" sz="2400" dirty="0" err="1">
                <a:solidFill>
                  <a:schemeClr val="accent3">
                    <a:lumMod val="25000"/>
                  </a:schemeClr>
                </a:solidFill>
                <a:latin typeface="Abadi" panose="020B0604020104020204" pitchFamily="34" charset="0"/>
              </a:rPr>
              <a:t>Launch_Site,Landing_Outcome</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FROM SPACEXTABLE WHERE </a:t>
            </a:r>
            <a:r>
              <a:rPr lang="en-US" sz="2400" dirty="0" err="1">
                <a:solidFill>
                  <a:schemeClr val="accent3">
                    <a:lumMod val="25000"/>
                  </a:schemeClr>
                </a:solidFill>
                <a:latin typeface="Abadi" panose="020B0604020104020204" pitchFamily="34" charset="0"/>
              </a:rPr>
              <a:t>Landing_Outcome</a:t>
            </a:r>
            <a:r>
              <a:rPr lang="en-US" sz="2400" dirty="0">
                <a:solidFill>
                  <a:schemeClr val="accent3">
                    <a:lumMod val="25000"/>
                  </a:schemeClr>
                </a:solidFill>
                <a:latin typeface="Abadi" panose="020B0604020104020204" pitchFamily="34" charset="0"/>
              </a:rPr>
              <a:t> ='Failure (drone ship)’ AND </a:t>
            </a:r>
            <a:r>
              <a:rPr lang="en-US" sz="2400" dirty="0" err="1">
                <a:solidFill>
                  <a:schemeClr val="accent3">
                    <a:lumMod val="25000"/>
                  </a:schemeClr>
                </a:solidFill>
                <a:latin typeface="Abadi" panose="020B0604020104020204" pitchFamily="34" charset="0"/>
              </a:rPr>
              <a:t>strftime</a:t>
            </a:r>
            <a:r>
              <a:rPr lang="en-US" sz="2400" dirty="0">
                <a:solidFill>
                  <a:schemeClr val="accent3">
                    <a:lumMod val="25000"/>
                  </a:schemeClr>
                </a:solidFill>
                <a:latin typeface="Abadi" panose="020B0604020104020204" pitchFamily="34" charset="0"/>
              </a:rPr>
              <a:t>('%Y', Date) = '2015’;</a:t>
            </a:r>
          </a:p>
          <a:p>
            <a:pPr>
              <a:lnSpc>
                <a:spcPct val="100000"/>
              </a:lnSpc>
              <a:spcBef>
                <a:spcPts val="1400"/>
              </a:spcBef>
            </a:pPr>
            <a:r>
              <a:rPr lang="fr-FR" sz="2400" b="1" i="0" dirty="0">
                <a:solidFill>
                  <a:srgbClr val="3B3B3B"/>
                </a:solidFill>
                <a:effectLst/>
                <a:latin typeface="Segoe WPC"/>
              </a:rPr>
              <a:t>Output</a:t>
            </a:r>
            <a:endParaRPr lang="en-US" sz="16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4" name="Image 13">
            <a:extLst>
              <a:ext uri="{FF2B5EF4-FFF2-40B4-BE49-F238E27FC236}">
                <a16:creationId xmlns:a16="http://schemas.microsoft.com/office/drawing/2014/main" id="{FD90F3F9-F096-82AF-E869-DFC758E1D8A0}"/>
              </a:ext>
            </a:extLst>
          </p:cNvPr>
          <p:cNvPicPr>
            <a:picLocks noChangeAspect="1"/>
          </p:cNvPicPr>
          <p:nvPr/>
        </p:nvPicPr>
        <p:blipFill>
          <a:blip r:embed="rId3"/>
          <a:stretch>
            <a:fillRect/>
          </a:stretch>
        </p:blipFill>
        <p:spPr>
          <a:xfrm>
            <a:off x="872881" y="4256248"/>
            <a:ext cx="5013569" cy="1476057"/>
          </a:xfrm>
          <a:prstGeom prst="rect">
            <a:avLst/>
          </a:prstGeom>
        </p:spPr>
      </p:pic>
      <p:sp>
        <p:nvSpPr>
          <p:cNvPr id="15" name="ZoneTexte 14">
            <a:extLst>
              <a:ext uri="{FF2B5EF4-FFF2-40B4-BE49-F238E27FC236}">
                <a16:creationId xmlns:a16="http://schemas.microsoft.com/office/drawing/2014/main" id="{44114C24-A3E6-C54D-9F3C-128B5D43D107}"/>
              </a:ext>
            </a:extLst>
          </p:cNvPr>
          <p:cNvSpPr txBox="1"/>
          <p:nvPr/>
        </p:nvSpPr>
        <p:spPr>
          <a:xfrm>
            <a:off x="732863" y="5769770"/>
            <a:ext cx="10552748" cy="1554272"/>
          </a:xfrm>
          <a:prstGeom prst="rect">
            <a:avLst/>
          </a:prstGeom>
          <a:noFill/>
        </p:spPr>
        <p:txBody>
          <a:bodyPr wrap="square">
            <a:spAutoFit/>
          </a:bodyPr>
          <a:lstStyle/>
          <a:p>
            <a:pPr marL="457200" indent="-457200" algn="l">
              <a:spcBef>
                <a:spcPts val="1200"/>
              </a:spcBef>
              <a:spcAft>
                <a:spcPts val="600"/>
              </a:spcAft>
              <a:buFont typeface="Arial" panose="020B0604020202020204" pitchFamily="34" charset="0"/>
              <a:buChar char="•"/>
            </a:pPr>
            <a:r>
              <a:rPr lang="en-US" sz="2000" b="1" i="0" dirty="0">
                <a:solidFill>
                  <a:srgbClr val="586069"/>
                </a:solidFill>
                <a:effectLst/>
                <a:latin typeface="Segoe WPC"/>
              </a:rPr>
              <a:t>Explanation</a:t>
            </a:r>
          </a:p>
          <a:p>
            <a:pPr algn="l">
              <a:spcAft>
                <a:spcPts val="1200"/>
              </a:spcAft>
            </a:pPr>
            <a:r>
              <a:rPr lang="en-US" sz="2000" b="0" i="0" dirty="0">
                <a:solidFill>
                  <a:srgbClr val="586069"/>
                </a:solidFill>
                <a:effectLst/>
                <a:latin typeface="Segoe WPC"/>
              </a:rPr>
              <a:t>The query  retrieves the names of the boosters that have carried the maximum payload mass</a:t>
            </a:r>
          </a:p>
          <a:p>
            <a:pPr algn="l">
              <a:spcAft>
                <a:spcPts val="1200"/>
              </a:spcAft>
            </a:pPr>
            <a:r>
              <a:rPr lang="en-US" sz="2000" b="0" i="0" dirty="0">
                <a:solidFill>
                  <a:srgbClr val="586069"/>
                </a:solidFill>
                <a:effectLst/>
                <a:latin typeface="Segoe WPC"/>
              </a:rPr>
              <a:t>:</a:t>
            </a:r>
          </a:p>
        </p:txBody>
      </p:sp>
    </p:spTree>
    <p:extLst>
      <p:ext uri="{BB962C8B-B14F-4D97-AF65-F5344CB8AC3E}">
        <p14:creationId xmlns:p14="http://schemas.microsoft.com/office/powerpoint/2010/main" val="1398439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20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COUNT(</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AS </a:t>
            </a:r>
            <a:r>
              <a:rPr lang="en-US" sz="2000" dirty="0" err="1">
                <a:solidFill>
                  <a:schemeClr val="accent3">
                    <a:lumMod val="25000"/>
                  </a:schemeClr>
                </a:solidFill>
                <a:latin typeface="Abadi" panose="020B0604020104020204" pitchFamily="34" charset="0"/>
              </a:rPr>
              <a:t>Total_Landing_Outcome</a:t>
            </a:r>
            <a:r>
              <a:rPr lang="en-US" sz="20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WHERE Date BETWEEN '2010-06-04' AND '2017-03-20'</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GROUP BY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ORDER BY </a:t>
            </a:r>
            <a:r>
              <a:rPr lang="en-US" sz="2000" dirty="0" err="1">
                <a:solidFill>
                  <a:schemeClr val="accent3">
                    <a:lumMod val="25000"/>
                  </a:schemeClr>
                </a:solidFill>
                <a:latin typeface="Abadi" panose="020B0604020104020204" pitchFamily="34" charset="0"/>
              </a:rPr>
              <a:t>Total_Landing_Outcome</a:t>
            </a:r>
            <a:r>
              <a:rPr lang="en-US" sz="2000" dirty="0">
                <a:solidFill>
                  <a:schemeClr val="accent3">
                    <a:lumMod val="25000"/>
                  </a:schemeClr>
                </a:solidFill>
                <a:latin typeface="Abadi" panose="020B0604020104020204" pitchFamily="34" charset="0"/>
              </a:rPr>
              <a:t> DESC;</a:t>
            </a:r>
          </a:p>
          <a:p>
            <a:pPr>
              <a:lnSpc>
                <a:spcPct val="100000"/>
              </a:lnSpc>
              <a:spcBef>
                <a:spcPts val="1400"/>
              </a:spcBef>
            </a:pPr>
            <a:r>
              <a:rPr lang="fr-FR" sz="2000" b="1" i="0" dirty="0">
                <a:solidFill>
                  <a:srgbClr val="3B3B3B"/>
                </a:solidFill>
                <a:effectLst/>
                <a:latin typeface="Segoe WPC"/>
              </a:rPr>
              <a:t>Output</a:t>
            </a:r>
          </a:p>
          <a:p>
            <a:pPr marL="0" indent="0">
              <a:lnSpc>
                <a:spcPct val="100000"/>
              </a:lnSpc>
              <a:spcBef>
                <a:spcPts val="1400"/>
              </a:spcBef>
              <a:buNone/>
            </a:pPr>
            <a:endParaRPr lang="fr-FR" sz="2000" b="1" i="0" dirty="0">
              <a:solidFill>
                <a:srgbClr val="3B3B3B"/>
              </a:solidFill>
              <a:effectLst/>
              <a:latin typeface="Segoe WPC"/>
            </a:endParaRPr>
          </a:p>
          <a:p>
            <a:pPr>
              <a:lnSpc>
                <a:spcPct val="100000"/>
              </a:lnSpc>
              <a:spcBef>
                <a:spcPts val="1400"/>
              </a:spcBef>
            </a:pPr>
            <a:endParaRPr lang="en-US" sz="14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Image 6">
            <a:extLst>
              <a:ext uri="{FF2B5EF4-FFF2-40B4-BE49-F238E27FC236}">
                <a16:creationId xmlns:a16="http://schemas.microsoft.com/office/drawing/2014/main" id="{3DFDAFFF-851A-8F17-8AB2-42A285958D6F}"/>
              </a:ext>
            </a:extLst>
          </p:cNvPr>
          <p:cNvPicPr>
            <a:picLocks noChangeAspect="1"/>
          </p:cNvPicPr>
          <p:nvPr/>
        </p:nvPicPr>
        <p:blipFill>
          <a:blip r:embed="rId3"/>
          <a:stretch>
            <a:fillRect/>
          </a:stretch>
        </p:blipFill>
        <p:spPr>
          <a:xfrm>
            <a:off x="770011" y="4061075"/>
            <a:ext cx="3321221" cy="245757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EC1C066-B2C7-6A66-A81D-C18C92BBBBA6}"/>
              </a:ext>
            </a:extLst>
          </p:cNvPr>
          <p:cNvSpPr txBox="1"/>
          <p:nvPr/>
        </p:nvSpPr>
        <p:spPr>
          <a:xfrm>
            <a:off x="454342" y="618143"/>
            <a:ext cx="11192827" cy="1277273"/>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a:t>
            </a:r>
          </a:p>
          <a:p>
            <a:pPr algn="l">
              <a:spcAft>
                <a:spcPts val="1200"/>
              </a:spcAft>
            </a:pPr>
            <a:r>
              <a:rPr lang="en-US" sz="2400" b="0" i="0" dirty="0">
                <a:solidFill>
                  <a:srgbClr val="586069"/>
                </a:solidFill>
                <a:effectLst/>
                <a:latin typeface="Segoe WPC"/>
              </a:rPr>
              <a:t>The query ranks the count of landing outcomes between the specified dates in descending order.</a:t>
            </a:r>
          </a:p>
        </p:txBody>
      </p:sp>
    </p:spTree>
    <p:extLst>
      <p:ext uri="{BB962C8B-B14F-4D97-AF65-F5344CB8AC3E}">
        <p14:creationId xmlns:p14="http://schemas.microsoft.com/office/powerpoint/2010/main" val="606190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5585"/>
            <a:ext cx="9745589" cy="4351338"/>
          </a:xfrm>
          <a:prstGeom prst="rect">
            <a:avLst/>
          </a:prstGeom>
        </p:spPr>
        <p:txBody>
          <a:bodyPr lIns="91440" tIns="45720" rIns="91440" bIns="45720" anchor="t">
            <a:normAutofit/>
          </a:bodyPr>
          <a:lstStyle/>
          <a:p>
            <a:pPr marL="0" indent="0">
              <a:buNone/>
            </a:pPr>
            <a:r>
              <a:rPr lang="en-US" b="1" dirty="0"/>
              <a:t>Map with all launch sites marked</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Image 5">
            <a:extLst>
              <a:ext uri="{FF2B5EF4-FFF2-40B4-BE49-F238E27FC236}">
                <a16:creationId xmlns:a16="http://schemas.microsoft.com/office/drawing/2014/main" id="{211CF68F-B24D-1568-E772-465B8A062A68}"/>
              </a:ext>
            </a:extLst>
          </p:cNvPr>
          <p:cNvPicPr>
            <a:picLocks noChangeAspect="1"/>
          </p:cNvPicPr>
          <p:nvPr/>
        </p:nvPicPr>
        <p:blipFill>
          <a:blip r:embed="rId3"/>
          <a:stretch>
            <a:fillRect/>
          </a:stretch>
        </p:blipFill>
        <p:spPr>
          <a:xfrm>
            <a:off x="925829" y="2183129"/>
            <a:ext cx="9888999" cy="393043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42DEE15-0A93-F8F1-1035-9E2123020D17}"/>
              </a:ext>
            </a:extLst>
          </p:cNvPr>
          <p:cNvSpPr txBox="1"/>
          <p:nvPr/>
        </p:nvSpPr>
        <p:spPr>
          <a:xfrm>
            <a:off x="488632" y="1043628"/>
            <a:ext cx="10838497" cy="3123932"/>
          </a:xfrm>
          <a:prstGeom prst="rect">
            <a:avLst/>
          </a:prstGeom>
          <a:noFill/>
        </p:spPr>
        <p:txBody>
          <a:bodyPr wrap="square">
            <a:spAutoFit/>
          </a:bodyPr>
          <a:lstStyle/>
          <a:p>
            <a:pPr marL="285750" indent="-28575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a:t>
            </a:r>
            <a:endParaRPr lang="en-US" sz="3600" b="1" i="0" dirty="0">
              <a:solidFill>
                <a:srgbClr val="586069"/>
              </a:solidFill>
              <a:effectLst/>
              <a:latin typeface="Segoe WPC"/>
            </a:endParaRPr>
          </a:p>
          <a:p>
            <a:pPr algn="l"/>
            <a:endParaRPr lang="en-US" sz="2400" b="0" i="0" dirty="0">
              <a:solidFill>
                <a:srgbClr val="586069"/>
              </a:solidFill>
              <a:effectLst/>
              <a:latin typeface="Segoe WPC"/>
            </a:endParaRPr>
          </a:p>
          <a:p>
            <a:pPr algn="l"/>
            <a:r>
              <a:rPr lang="en-US" sz="2400" b="0" i="0" dirty="0">
                <a:solidFill>
                  <a:srgbClr val="586069"/>
                </a:solidFill>
                <a:effectLst/>
                <a:latin typeface="Segoe WPC"/>
              </a:rPr>
              <a:t>The generated Folium map displays the locations of all SpaceX launch sites around the world. Each marker on the map represents a launch site, and clicking on a marker will display the name of the launch site. The map provides a global view of SpaceX's launch infrastructure, highlighting the geographical distribution of their launch sites. This visualization helps in understanding the strategic placement of launch sites for optimal coverage and accessibility.</a:t>
            </a:r>
          </a:p>
        </p:txBody>
      </p:sp>
    </p:spTree>
    <p:extLst>
      <p:ext uri="{BB962C8B-B14F-4D97-AF65-F5344CB8AC3E}">
        <p14:creationId xmlns:p14="http://schemas.microsoft.com/office/powerpoint/2010/main" val="2448778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39875"/>
            <a:ext cx="9745589" cy="4351338"/>
          </a:xfrm>
          <a:prstGeom prst="rect">
            <a:avLst/>
          </a:prstGeom>
        </p:spPr>
        <p:txBody>
          <a:bodyPr lIns="91440" tIns="45720" rIns="91440" bIns="45720" anchor="t">
            <a:normAutofit/>
          </a:bodyPr>
          <a:lstStyle/>
          <a:p>
            <a:pPr marL="0" indent="0">
              <a:spcBef>
                <a:spcPts val="1400"/>
              </a:spcBef>
              <a:buNone/>
            </a:pPr>
            <a:r>
              <a:rPr lang="en-US" b="1" i="0" dirty="0">
                <a:solidFill>
                  <a:srgbClr val="586069"/>
                </a:solidFill>
                <a:effectLst/>
                <a:latin typeface="Segoe WPC"/>
              </a:rPr>
              <a:t>the Folium Map with Color-Labeled Launch Outcomes</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Image 3">
            <a:extLst>
              <a:ext uri="{FF2B5EF4-FFF2-40B4-BE49-F238E27FC236}">
                <a16:creationId xmlns:a16="http://schemas.microsoft.com/office/drawing/2014/main" id="{75BA2B89-C164-D9B5-9CA3-73C2040115EC}"/>
              </a:ext>
            </a:extLst>
          </p:cNvPr>
          <p:cNvPicPr>
            <a:picLocks noChangeAspect="1"/>
          </p:cNvPicPr>
          <p:nvPr/>
        </p:nvPicPr>
        <p:blipFill>
          <a:blip r:embed="rId3"/>
          <a:stretch>
            <a:fillRect/>
          </a:stretch>
        </p:blipFill>
        <p:spPr>
          <a:xfrm>
            <a:off x="770011" y="2147449"/>
            <a:ext cx="8053949" cy="41959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FB14607-B24E-1C73-805C-947CD20876DE}"/>
              </a:ext>
            </a:extLst>
          </p:cNvPr>
          <p:cNvSpPr txBox="1"/>
          <p:nvPr/>
        </p:nvSpPr>
        <p:spPr>
          <a:xfrm>
            <a:off x="674370" y="477247"/>
            <a:ext cx="10847070" cy="5493812"/>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on the Screenshot</a:t>
            </a:r>
          </a:p>
          <a:p>
            <a:pPr algn="l">
              <a:spcAft>
                <a:spcPts val="1200"/>
              </a:spcAft>
              <a:buNone/>
            </a:pPr>
            <a:r>
              <a:rPr lang="en-US" sz="2400" b="0" i="0" dirty="0">
                <a:solidFill>
                  <a:srgbClr val="586069"/>
                </a:solidFill>
                <a:effectLst/>
                <a:latin typeface="Segoe WPC"/>
              </a:rPr>
              <a:t>The generated Folium map displays the locations of all SpaceX launch sites with color-labeled markers indicating the launch outcomes. Each marker on the map represents a launch site, and the color of the marker indicates the outcome of the launches from that site:</a:t>
            </a:r>
          </a:p>
          <a:p>
            <a:pPr algn="l">
              <a:buFont typeface="Arial" panose="020B0604020202020204" pitchFamily="34" charset="0"/>
              <a:buChar char="•"/>
            </a:pPr>
            <a:r>
              <a:rPr lang="en-US" sz="2400" b="1" i="0" dirty="0">
                <a:solidFill>
                  <a:srgbClr val="586069"/>
                </a:solidFill>
                <a:effectLst/>
                <a:latin typeface="Segoe WPC"/>
              </a:rPr>
              <a:t>Green</a:t>
            </a:r>
            <a:r>
              <a:rPr lang="en-US" sz="2400" b="0" i="0" dirty="0">
                <a:solidFill>
                  <a:srgbClr val="586069"/>
                </a:solidFill>
                <a:effectLst/>
                <a:latin typeface="Segoe WPC"/>
              </a:rPr>
              <a:t>: Successful launches</a:t>
            </a:r>
          </a:p>
          <a:p>
            <a:pPr algn="l">
              <a:buFont typeface="Arial" panose="020B0604020202020204" pitchFamily="34" charset="0"/>
              <a:buChar char="•"/>
            </a:pPr>
            <a:r>
              <a:rPr lang="en-US" sz="2400" b="1" i="0" dirty="0">
                <a:solidFill>
                  <a:srgbClr val="586069"/>
                </a:solidFill>
                <a:effectLst/>
                <a:latin typeface="Segoe WPC"/>
              </a:rPr>
              <a:t>Red</a:t>
            </a:r>
            <a:r>
              <a:rPr lang="en-US" sz="2400" b="0" i="0" dirty="0">
                <a:solidFill>
                  <a:srgbClr val="586069"/>
                </a:solidFill>
                <a:effectLst/>
                <a:latin typeface="Segoe WPC"/>
              </a:rPr>
              <a:t>: Failed launches</a:t>
            </a:r>
          </a:p>
          <a:p>
            <a:pPr algn="l">
              <a:buFont typeface="Arial" panose="020B0604020202020204" pitchFamily="34" charset="0"/>
              <a:buChar char="•"/>
            </a:pPr>
            <a:r>
              <a:rPr lang="en-US" sz="2400" b="1" i="0" dirty="0">
                <a:solidFill>
                  <a:srgbClr val="586069"/>
                </a:solidFill>
                <a:effectLst/>
                <a:latin typeface="Segoe WPC"/>
              </a:rPr>
              <a:t>Blue</a:t>
            </a:r>
            <a:r>
              <a:rPr lang="en-US" sz="2400" b="0" i="0" dirty="0">
                <a:solidFill>
                  <a:srgbClr val="586069"/>
                </a:solidFill>
                <a:effectLst/>
                <a:latin typeface="Segoe WPC"/>
              </a:rPr>
              <a:t>: Other outcomes (e.g., no attempt)</a:t>
            </a:r>
          </a:p>
          <a:p>
            <a:pPr algn="l">
              <a:spcAft>
                <a:spcPts val="1200"/>
              </a:spcAft>
            </a:pPr>
            <a:r>
              <a:rPr lang="en-US" sz="2400" b="0" i="0" dirty="0">
                <a:solidFill>
                  <a:srgbClr val="586069"/>
                </a:solidFill>
                <a:effectLst/>
                <a:latin typeface="Segoe WPC"/>
              </a:rPr>
              <a:t>Clicking on a marker will display the name of the launch site. The map provides a visual representation of the success and failure rates of launches from different sites, highlighting the performance and reliability of each launch site. This visualization helps in understanding the geographical distribution of successful and failed launches, which can be useful for further analysis and decision-making.</a:t>
            </a:r>
          </a:p>
        </p:txBody>
      </p:sp>
    </p:spTree>
    <p:extLst>
      <p:ext uri="{BB962C8B-B14F-4D97-AF65-F5344CB8AC3E}">
        <p14:creationId xmlns:p14="http://schemas.microsoft.com/office/powerpoint/2010/main" val="1023732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2880" y="1409701"/>
            <a:ext cx="10412731" cy="5105399"/>
          </a:xfrm>
          <a:prstGeom prst="rect">
            <a:avLst/>
          </a:prstGeom>
        </p:spPr>
        <p:txBody>
          <a:bodyPr lIns="91440" tIns="45720" rIns="91440" bIns="45720" anchor="t">
            <a:normAutofit/>
          </a:bodyPr>
          <a:lstStyle/>
          <a:p>
            <a:pPr algn="l">
              <a:buNone/>
            </a:pPr>
            <a:r>
              <a:rPr lang="en-US" b="1" i="0" dirty="0">
                <a:solidFill>
                  <a:srgbClr val="586069"/>
                </a:solidFill>
                <a:effectLst/>
                <a:latin typeface="Segoe WPC"/>
              </a:rPr>
              <a:t>Folium Map with Proximities and Distances</a:t>
            </a:r>
          </a:p>
          <a:p>
            <a:pPr>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Image 3">
            <a:extLst>
              <a:ext uri="{FF2B5EF4-FFF2-40B4-BE49-F238E27FC236}">
                <a16:creationId xmlns:a16="http://schemas.microsoft.com/office/drawing/2014/main" id="{A605CD39-C10B-28B3-9D64-533D3B577E7F}"/>
              </a:ext>
            </a:extLst>
          </p:cNvPr>
          <p:cNvPicPr>
            <a:picLocks noChangeAspect="1"/>
          </p:cNvPicPr>
          <p:nvPr/>
        </p:nvPicPr>
        <p:blipFill>
          <a:blip r:embed="rId3"/>
          <a:stretch>
            <a:fillRect/>
          </a:stretch>
        </p:blipFill>
        <p:spPr>
          <a:xfrm>
            <a:off x="1088411" y="2206524"/>
            <a:ext cx="7410831" cy="39308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7E087BE-9CAE-8D8E-2E70-86838887601C}"/>
              </a:ext>
            </a:extLst>
          </p:cNvPr>
          <p:cNvSpPr txBox="1"/>
          <p:nvPr/>
        </p:nvSpPr>
        <p:spPr>
          <a:xfrm>
            <a:off x="297180" y="660127"/>
            <a:ext cx="11247119" cy="5124480"/>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on the Screenshot</a:t>
            </a:r>
          </a:p>
          <a:p>
            <a:pPr algn="l">
              <a:spcAft>
                <a:spcPts val="1200"/>
              </a:spcAft>
              <a:buNone/>
            </a:pPr>
            <a:r>
              <a:rPr lang="en-US" sz="2400" b="0" i="0" dirty="0">
                <a:solidFill>
                  <a:srgbClr val="586069"/>
                </a:solidFill>
                <a:effectLst/>
                <a:latin typeface="Segoe WPC"/>
              </a:rPr>
              <a:t>The generated Folium map displays the selected launch site along with its proximities such as railway, highway, and coastline. Each marker on the map represents a point of interest, and clicking on a marker will display the name and distance from the selected launch site. The map provides a visual representation of the geographical context of the launch site, highlighting its accessibility and potential logistical considerations.</a:t>
            </a:r>
          </a:p>
          <a:p>
            <a:pPr algn="l">
              <a:buFont typeface="Arial" panose="020B0604020202020204" pitchFamily="34" charset="0"/>
              <a:buChar char="•"/>
            </a:pPr>
            <a:r>
              <a:rPr lang="en-US" sz="2400" b="1" i="0" dirty="0">
                <a:solidFill>
                  <a:srgbClr val="586069"/>
                </a:solidFill>
                <a:effectLst/>
                <a:latin typeface="Segoe WPC"/>
              </a:rPr>
              <a:t>Blue Marker</a:t>
            </a:r>
            <a:r>
              <a:rPr lang="en-US" sz="2400" b="0" i="0" dirty="0">
                <a:solidFill>
                  <a:srgbClr val="586069"/>
                </a:solidFill>
                <a:effectLst/>
                <a:latin typeface="Segoe WPC"/>
              </a:rPr>
              <a:t>: Represents the selected launch site.</a:t>
            </a:r>
          </a:p>
          <a:p>
            <a:pPr algn="l">
              <a:buFont typeface="Arial" panose="020B0604020202020204" pitchFamily="34" charset="0"/>
              <a:buChar char="•"/>
            </a:pPr>
            <a:r>
              <a:rPr lang="en-US" sz="2400" b="1" i="0" dirty="0">
                <a:solidFill>
                  <a:srgbClr val="586069"/>
                </a:solidFill>
                <a:effectLst/>
                <a:latin typeface="Segoe WPC"/>
              </a:rPr>
              <a:t>Purple Markers</a:t>
            </a:r>
            <a:r>
              <a:rPr lang="en-US" sz="2400" b="0" i="0" dirty="0">
                <a:solidFill>
                  <a:srgbClr val="586069"/>
                </a:solidFill>
                <a:effectLst/>
                <a:latin typeface="Segoe WPC"/>
              </a:rPr>
              <a:t>: Represent proximities such as railway, highway, and coastline, with distances calculated and displayed in the popup.</a:t>
            </a:r>
          </a:p>
          <a:p>
            <a:pPr algn="l"/>
            <a:r>
              <a:rPr lang="en-US" sz="2400" b="0" i="0" dirty="0">
                <a:solidFill>
                  <a:srgbClr val="586069"/>
                </a:solidFill>
                <a:effectLst/>
                <a:latin typeface="Segoe WPC"/>
              </a:rPr>
              <a:t>This visualization helps in understanding the strategic placement of the launch site in relation to important infrastructure, which can be useful for planning and operational purposes.</a:t>
            </a:r>
          </a:p>
        </p:txBody>
      </p:sp>
    </p:spTree>
    <p:extLst>
      <p:ext uri="{BB962C8B-B14F-4D97-AF65-F5344CB8AC3E}">
        <p14:creationId xmlns:p14="http://schemas.microsoft.com/office/powerpoint/2010/main" val="2800118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2880" y="1528445"/>
            <a:ext cx="9745589" cy="4351338"/>
          </a:xfrm>
          <a:prstGeom prst="rect">
            <a:avLst/>
          </a:prstGeom>
        </p:spPr>
        <p:txBody>
          <a:bodyPr lIns="91440" tIns="45720" rIns="91440" bIns="45720" anchor="t">
            <a:normAutofit/>
          </a:bodyPr>
          <a:lstStyle/>
          <a:p>
            <a:pPr>
              <a:lnSpc>
                <a:spcPct val="100000"/>
              </a:lnSpc>
              <a:spcBef>
                <a:spcPts val="1400"/>
              </a:spcBef>
            </a:pPr>
            <a:r>
              <a:rPr lang="en-US" sz="2400" b="1" i="0" dirty="0">
                <a:solidFill>
                  <a:srgbClr val="586069"/>
                </a:solidFill>
                <a:effectLst/>
                <a:latin typeface="Segoe WPC"/>
              </a:rPr>
              <a:t>Launch Success Count for All Sites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 3">
            <a:extLst>
              <a:ext uri="{FF2B5EF4-FFF2-40B4-BE49-F238E27FC236}">
                <a16:creationId xmlns:a16="http://schemas.microsoft.com/office/drawing/2014/main" id="{4EAF4CD0-756B-3B36-0085-D9FF355000D0}"/>
              </a:ext>
            </a:extLst>
          </p:cNvPr>
          <p:cNvPicPr>
            <a:picLocks noChangeAspect="1"/>
          </p:cNvPicPr>
          <p:nvPr/>
        </p:nvPicPr>
        <p:blipFill>
          <a:blip r:embed="rId3"/>
          <a:stretch>
            <a:fillRect/>
          </a:stretch>
        </p:blipFill>
        <p:spPr>
          <a:xfrm>
            <a:off x="965835" y="2280285"/>
            <a:ext cx="5391150" cy="42862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2C6B123-FFA5-BB5C-6A65-CBF961B4BED5}"/>
              </a:ext>
            </a:extLst>
          </p:cNvPr>
          <p:cNvSpPr txBox="1"/>
          <p:nvPr/>
        </p:nvSpPr>
        <p:spPr>
          <a:xfrm>
            <a:off x="342900" y="635928"/>
            <a:ext cx="11189969" cy="5124480"/>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a:t>
            </a:r>
          </a:p>
          <a:p>
            <a:pPr algn="l">
              <a:spcAft>
                <a:spcPts val="1200"/>
              </a:spcAft>
              <a:buNone/>
            </a:pPr>
            <a:r>
              <a:rPr lang="en-US" sz="2400" b="0" i="0" dirty="0">
                <a:solidFill>
                  <a:srgbClr val="586069"/>
                </a:solidFill>
                <a:effectLst/>
                <a:latin typeface="Segoe WPC"/>
              </a:rPr>
              <a:t>The generated dashboard displays a pie chart showing the total successful launches count for all SpaceX launch sites. The pie chart provides a visual representation of the distribution of successful launches across different launch sites.</a:t>
            </a:r>
          </a:p>
          <a:p>
            <a:pPr algn="l">
              <a:buFont typeface="Arial" panose="020B0604020202020204" pitchFamily="34" charset="0"/>
              <a:buChar char="•"/>
            </a:pPr>
            <a:r>
              <a:rPr lang="en-US" sz="2400" b="1" i="0" dirty="0">
                <a:solidFill>
                  <a:srgbClr val="586069"/>
                </a:solidFill>
                <a:effectLst/>
                <a:latin typeface="Segoe WPC"/>
              </a:rPr>
              <a:t>Pie Chart</a:t>
            </a:r>
            <a:r>
              <a:rPr lang="en-US" sz="2400" b="0" i="0" dirty="0">
                <a:solidFill>
                  <a:srgbClr val="586069"/>
                </a:solidFill>
                <a:effectLst/>
                <a:latin typeface="Segoe WPC"/>
              </a:rPr>
              <a:t>: Represents the proportion of successful launches for each launch site.</a:t>
            </a:r>
          </a:p>
          <a:p>
            <a:pPr algn="l">
              <a:buFont typeface="Arial" panose="020B0604020202020204" pitchFamily="34" charset="0"/>
              <a:buChar char="•"/>
            </a:pPr>
            <a:r>
              <a:rPr lang="en-US" sz="2400" b="1" i="0" dirty="0">
                <a:solidFill>
                  <a:srgbClr val="586069"/>
                </a:solidFill>
                <a:effectLst/>
                <a:latin typeface="Segoe WPC"/>
              </a:rPr>
              <a:t>Dropdown Menu</a:t>
            </a:r>
            <a:r>
              <a:rPr lang="en-US" sz="2400" b="0" i="0" dirty="0">
                <a:solidFill>
                  <a:srgbClr val="586069"/>
                </a:solidFill>
                <a:effectLst/>
                <a:latin typeface="Segoe WPC"/>
              </a:rPr>
              <a:t>: Allows the user to filter the pie chart by selecting a specific launch site or viewing data for all sites.</a:t>
            </a:r>
          </a:p>
          <a:p>
            <a:pPr algn="l">
              <a:buFont typeface="Arial" panose="020B0604020202020204" pitchFamily="34" charset="0"/>
              <a:buChar char="•"/>
            </a:pPr>
            <a:r>
              <a:rPr lang="en-US" sz="2400" b="1" i="0" dirty="0">
                <a:solidFill>
                  <a:srgbClr val="586069"/>
                </a:solidFill>
                <a:effectLst/>
                <a:latin typeface="Segoe WPC"/>
              </a:rPr>
              <a:t>Title</a:t>
            </a:r>
            <a:r>
              <a:rPr lang="en-US" sz="2400" b="0" i="0" dirty="0">
                <a:solidFill>
                  <a:srgbClr val="586069"/>
                </a:solidFill>
                <a:effectLst/>
                <a:latin typeface="Segoe WPC"/>
              </a:rPr>
              <a:t>: "Total Success Launches By Site" indicates the purpose of the pie chart.</a:t>
            </a:r>
          </a:p>
          <a:p>
            <a:pPr algn="l">
              <a:spcAft>
                <a:spcPts val="1200"/>
              </a:spcAft>
            </a:pPr>
            <a:r>
              <a:rPr lang="en-US" sz="2400" b="0" i="0" dirty="0">
                <a:solidFill>
                  <a:srgbClr val="586069"/>
                </a:solidFill>
                <a:effectLst/>
                <a:latin typeface="Segoe WPC"/>
              </a:rPr>
              <a:t>This visualization helps in understanding the performance of different launch sites in terms of successful launches, highlighting the sites with the highest success rates. This information can be useful for analyzing the reliability and efficiency of each launch site.</a:t>
            </a:r>
          </a:p>
        </p:txBody>
      </p:sp>
    </p:spTree>
    <p:extLst>
      <p:ext uri="{BB962C8B-B14F-4D97-AF65-F5344CB8AC3E}">
        <p14:creationId xmlns:p14="http://schemas.microsoft.com/office/powerpoint/2010/main" val="2650772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28445"/>
            <a:ext cx="10551583" cy="4351338"/>
          </a:xfrm>
          <a:prstGeom prst="rect">
            <a:avLst/>
          </a:prstGeom>
        </p:spPr>
        <p:txBody>
          <a:bodyPr lIns="91440" tIns="45720" rIns="91440" bIns="45720" anchor="t">
            <a:normAutofit/>
          </a:bodyPr>
          <a:lstStyle/>
          <a:p>
            <a:pPr algn="l">
              <a:buNone/>
            </a:pPr>
            <a:r>
              <a:rPr lang="en-US" b="1" i="0" dirty="0">
                <a:solidFill>
                  <a:srgbClr val="586069"/>
                </a:solidFill>
                <a:effectLst/>
                <a:latin typeface="Segoe WPC"/>
              </a:rPr>
              <a:t>Pie Chart for the Launch Site with Highest Launch Success Ratio</a:t>
            </a:r>
          </a:p>
          <a:p>
            <a:pPr>
              <a:buNone/>
            </a:pPr>
            <a:br>
              <a:rPr lang="en-US" dirty="0"/>
            </a:b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 3">
            <a:extLst>
              <a:ext uri="{FF2B5EF4-FFF2-40B4-BE49-F238E27FC236}">
                <a16:creationId xmlns:a16="http://schemas.microsoft.com/office/drawing/2014/main" id="{E3D699A3-CE76-C1A3-D9A0-EF052EA65004}"/>
              </a:ext>
            </a:extLst>
          </p:cNvPr>
          <p:cNvPicPr>
            <a:picLocks noChangeAspect="1"/>
          </p:cNvPicPr>
          <p:nvPr/>
        </p:nvPicPr>
        <p:blipFill>
          <a:blip r:embed="rId3"/>
          <a:stretch>
            <a:fillRect/>
          </a:stretch>
        </p:blipFill>
        <p:spPr>
          <a:xfrm>
            <a:off x="669258" y="2571750"/>
            <a:ext cx="5391150"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59630"/>
            <a:ext cx="10414662" cy="4351338"/>
          </a:xfrm>
          <a:prstGeom prst="rect">
            <a:avLst/>
          </a:prstGeom>
        </p:spPr>
        <p:txBody>
          <a:bodyPr lIns="91440" tIns="45720" rIns="91440" bIns="45720" anchor="t">
            <a:normAutofit/>
          </a:bodyPr>
          <a:lstStyle/>
          <a:p>
            <a:pPr>
              <a:lnSpc>
                <a:spcPct val="100000"/>
              </a:lnSpc>
              <a:spcBef>
                <a:spcPts val="1400"/>
              </a:spcBef>
            </a:pPr>
            <a:r>
              <a:rPr lang="en-US" sz="2400" b="1" i="0" dirty="0">
                <a:solidFill>
                  <a:srgbClr val="586069"/>
                </a:solidFill>
                <a:effectLst/>
                <a:latin typeface="Segoe WPC"/>
              </a:rPr>
              <a:t>the Scatter Plot for Payload vs. Launch Outcome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Image 6">
            <a:extLst>
              <a:ext uri="{FF2B5EF4-FFF2-40B4-BE49-F238E27FC236}">
                <a16:creationId xmlns:a16="http://schemas.microsoft.com/office/drawing/2014/main" id="{E0FD6208-A1CC-AA97-6242-26ECA565FD8B}"/>
              </a:ext>
            </a:extLst>
          </p:cNvPr>
          <p:cNvPicPr>
            <a:picLocks noChangeAspect="1"/>
          </p:cNvPicPr>
          <p:nvPr/>
        </p:nvPicPr>
        <p:blipFill>
          <a:blip r:embed="rId3"/>
          <a:stretch>
            <a:fillRect/>
          </a:stretch>
        </p:blipFill>
        <p:spPr>
          <a:xfrm>
            <a:off x="676275" y="2296649"/>
            <a:ext cx="10839450" cy="42862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78CA49D-ABEC-0866-5E1C-979144B6139E}"/>
              </a:ext>
            </a:extLst>
          </p:cNvPr>
          <p:cNvSpPr txBox="1"/>
          <p:nvPr/>
        </p:nvSpPr>
        <p:spPr>
          <a:xfrm>
            <a:off x="496536" y="506627"/>
            <a:ext cx="10927080" cy="4939814"/>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000" b="1" i="0" dirty="0">
                <a:solidFill>
                  <a:srgbClr val="586069"/>
                </a:solidFill>
                <a:effectLst/>
                <a:latin typeface="Segoe WPC"/>
              </a:rPr>
              <a:t>Explanation of the Important Elements and Findings </a:t>
            </a:r>
          </a:p>
          <a:p>
            <a:pPr algn="l">
              <a:spcAft>
                <a:spcPts val="1200"/>
              </a:spcAft>
              <a:buNone/>
            </a:pPr>
            <a:r>
              <a:rPr lang="en-US" sz="2000" b="0" i="0" dirty="0">
                <a:solidFill>
                  <a:srgbClr val="586069"/>
                </a:solidFill>
                <a:effectLst/>
                <a:latin typeface="Segoe WPC"/>
              </a:rPr>
              <a:t>The generated dashboard displays a scatter plot showing the correlation between payload mass and launch outcome for all SpaceX launch sites. The scatter plot provides a visual representation of how different payload masses affect the success rate of launches.</a:t>
            </a:r>
          </a:p>
          <a:p>
            <a:pPr algn="l">
              <a:buFont typeface="Arial" panose="020B0604020202020204" pitchFamily="34" charset="0"/>
              <a:buChar char="•"/>
            </a:pPr>
            <a:r>
              <a:rPr lang="en-US" sz="2000" b="1" i="0" dirty="0">
                <a:solidFill>
                  <a:srgbClr val="586069"/>
                </a:solidFill>
                <a:effectLst/>
                <a:latin typeface="Segoe WPC"/>
              </a:rPr>
              <a:t>Scatter Plot</a:t>
            </a:r>
            <a:r>
              <a:rPr lang="en-US" sz="2000" b="0" i="0" dirty="0">
                <a:solidFill>
                  <a:srgbClr val="586069"/>
                </a:solidFill>
                <a:effectLst/>
                <a:latin typeface="Segoe WPC"/>
              </a:rPr>
              <a:t>: Represents the relationship between payload mass and launch outcome, with different colors indicating different booster version categories.</a:t>
            </a:r>
          </a:p>
          <a:p>
            <a:pPr algn="l">
              <a:buFont typeface="Arial" panose="020B0604020202020204" pitchFamily="34" charset="0"/>
              <a:buChar char="•"/>
            </a:pPr>
            <a:r>
              <a:rPr lang="en-US" sz="2000" b="1" i="0" dirty="0">
                <a:solidFill>
                  <a:srgbClr val="586069"/>
                </a:solidFill>
                <a:effectLst/>
                <a:latin typeface="Segoe WPC"/>
              </a:rPr>
              <a:t>Dropdown Menu</a:t>
            </a:r>
            <a:r>
              <a:rPr lang="en-US" sz="2000" b="0" i="0" dirty="0">
                <a:solidFill>
                  <a:srgbClr val="586069"/>
                </a:solidFill>
                <a:effectLst/>
                <a:latin typeface="Segoe WPC"/>
              </a:rPr>
              <a:t>: Allows the user to filter the scatter plot by selecting a specific launch site or viewing data for all sites.</a:t>
            </a:r>
          </a:p>
          <a:p>
            <a:pPr algn="l">
              <a:buFont typeface="Arial" panose="020B0604020202020204" pitchFamily="34" charset="0"/>
              <a:buChar char="•"/>
            </a:pPr>
            <a:r>
              <a:rPr lang="en-US" sz="2000" b="1" i="0" dirty="0">
                <a:solidFill>
                  <a:srgbClr val="586069"/>
                </a:solidFill>
                <a:effectLst/>
                <a:latin typeface="Segoe WPC"/>
              </a:rPr>
              <a:t>Range Slider</a:t>
            </a:r>
            <a:r>
              <a:rPr lang="en-US" sz="2000" b="0" i="0" dirty="0">
                <a:solidFill>
                  <a:srgbClr val="586069"/>
                </a:solidFill>
                <a:effectLst/>
                <a:latin typeface="Segoe WPC"/>
              </a:rPr>
              <a:t>: Allows the user to select a range of payload masses to filter the scatter plot.</a:t>
            </a:r>
          </a:p>
          <a:p>
            <a:pPr algn="l">
              <a:buFont typeface="Arial" panose="020B0604020202020204" pitchFamily="34" charset="0"/>
              <a:buChar char="•"/>
            </a:pPr>
            <a:r>
              <a:rPr lang="en-US" sz="2000" b="1" i="0" dirty="0">
                <a:solidFill>
                  <a:srgbClr val="586069"/>
                </a:solidFill>
                <a:effectLst/>
                <a:latin typeface="Segoe WPC"/>
              </a:rPr>
              <a:t>Title</a:t>
            </a:r>
            <a:r>
              <a:rPr lang="en-US" sz="2000" b="0" i="0" dirty="0">
                <a:solidFill>
                  <a:srgbClr val="586069"/>
                </a:solidFill>
                <a:effectLst/>
                <a:latin typeface="Segoe WPC"/>
              </a:rPr>
              <a:t>: "Correlation between Payload and Success for all Sites" indicates the purpose of the scatter plot.</a:t>
            </a:r>
          </a:p>
          <a:p>
            <a:pPr algn="l">
              <a:spcAft>
                <a:spcPts val="1200"/>
              </a:spcAft>
            </a:pPr>
            <a:r>
              <a:rPr lang="en-US" sz="2000" b="0" i="0" dirty="0">
                <a:solidFill>
                  <a:srgbClr val="586069"/>
                </a:solidFill>
                <a:effectLst/>
                <a:latin typeface="Segoe WPC"/>
              </a:rPr>
              <a:t>This visualization helps in understanding the impact of payload mass on launch success rates, highlighting which payload ranges and booster versions have the highest success rates. For example, it may show that certain booster versions perform better with specific payload ranges, providing valuable insights for optimizing future launches.</a:t>
            </a:r>
          </a:p>
        </p:txBody>
      </p:sp>
    </p:spTree>
    <p:extLst>
      <p:ext uri="{BB962C8B-B14F-4D97-AF65-F5344CB8AC3E}">
        <p14:creationId xmlns:p14="http://schemas.microsoft.com/office/powerpoint/2010/main" val="140642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5" name="Image 4">
            <a:extLst>
              <a:ext uri="{FF2B5EF4-FFF2-40B4-BE49-F238E27FC236}">
                <a16:creationId xmlns:a16="http://schemas.microsoft.com/office/drawing/2014/main" id="{B99603CF-3A5A-78A7-C10C-9F6C48DF3877}"/>
              </a:ext>
            </a:extLst>
          </p:cNvPr>
          <p:cNvPicPr>
            <a:picLocks noChangeAspect="1"/>
          </p:cNvPicPr>
          <p:nvPr/>
        </p:nvPicPr>
        <p:blipFill>
          <a:blip r:embed="rId4"/>
          <a:stretch>
            <a:fillRect/>
          </a:stretch>
        </p:blipFill>
        <p:spPr>
          <a:xfrm>
            <a:off x="889363" y="1449226"/>
            <a:ext cx="10396248" cy="517874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ZoneTexte 55">
            <a:extLst>
              <a:ext uri="{FF2B5EF4-FFF2-40B4-BE49-F238E27FC236}">
                <a16:creationId xmlns:a16="http://schemas.microsoft.com/office/drawing/2014/main" id="{51A04917-7031-F113-2C40-43D9A2F321E5}"/>
              </a:ext>
            </a:extLst>
          </p:cNvPr>
          <p:cNvSpPr txBox="1"/>
          <p:nvPr/>
        </p:nvSpPr>
        <p:spPr>
          <a:xfrm>
            <a:off x="459662" y="4048974"/>
            <a:ext cx="10976964" cy="2246769"/>
          </a:xfrm>
          <a:prstGeom prst="rect">
            <a:avLst/>
          </a:prstGeom>
          <a:noFill/>
        </p:spPr>
        <p:txBody>
          <a:bodyPr wrap="square">
            <a:spAutoFit/>
          </a:bodyPr>
          <a:lstStyle/>
          <a:p>
            <a:r>
              <a:rPr lang="en-US" sz="2800" b="0" dirty="0">
                <a:solidFill>
                  <a:srgbClr val="24292E"/>
                </a:solidFill>
                <a:effectLst/>
                <a:latin typeface="Segoe WPC"/>
              </a:rPr>
              <a:t>Based on the highest test set accuracy  Logistic Regression is the best model for predicting the landing outcomes of SpaceX Falcon 9 first stages. It provides a good balance between accuracy and interpretability, making it a reliable choice for this task.</a:t>
            </a:r>
          </a:p>
          <a:p>
            <a:r>
              <a:rPr lang="en-US" sz="2800" b="0" i="0" dirty="0">
                <a:solidFill>
                  <a:srgbClr val="586069"/>
                </a:solidFill>
                <a:effectLst/>
                <a:latin typeface="Segoe WPC"/>
              </a:rPr>
              <a:t>.</a:t>
            </a:r>
            <a:endParaRPr lang="fr-FR" sz="2800" dirty="0"/>
          </a:p>
        </p:txBody>
      </p:sp>
      <p:sp>
        <p:nvSpPr>
          <p:cNvPr id="7" name="ZoneTexte 6">
            <a:extLst>
              <a:ext uri="{FF2B5EF4-FFF2-40B4-BE49-F238E27FC236}">
                <a16:creationId xmlns:a16="http://schemas.microsoft.com/office/drawing/2014/main" id="{8DA0EF4D-B6A4-EE1D-4817-A366E8EEFCCE}"/>
              </a:ext>
            </a:extLst>
          </p:cNvPr>
          <p:cNvSpPr txBox="1"/>
          <p:nvPr/>
        </p:nvSpPr>
        <p:spPr>
          <a:xfrm>
            <a:off x="459662" y="263322"/>
            <a:ext cx="3719384" cy="3785652"/>
          </a:xfrm>
          <a:prstGeom prst="rect">
            <a:avLst/>
          </a:prstGeom>
          <a:noFill/>
        </p:spPr>
        <p:txBody>
          <a:bodyPr wrap="square">
            <a:spAutoFit/>
          </a:bodyPr>
          <a:lstStyle/>
          <a:p>
            <a:pPr algn="l">
              <a:buFont typeface="Arial" panose="020B0604020202020204" pitchFamily="34" charset="0"/>
              <a:buChar char="•"/>
            </a:pPr>
            <a:r>
              <a:rPr lang="en-US" sz="2000" b="1" i="0" dirty="0">
                <a:solidFill>
                  <a:srgbClr val="586069"/>
                </a:solidFill>
                <a:effectLst/>
                <a:latin typeface="Segoe WPC"/>
              </a:rPr>
              <a:t>Bar Chart</a:t>
            </a:r>
            <a:r>
              <a:rPr lang="en-US" sz="2000" b="0" i="0" dirty="0">
                <a:solidFill>
                  <a:srgbClr val="586069"/>
                </a:solidFill>
                <a:effectLst/>
                <a:latin typeface="Segoe WPC"/>
              </a:rPr>
              <a:t>: Represents the accuracy of each classification model.</a:t>
            </a:r>
          </a:p>
          <a:p>
            <a:pPr algn="l">
              <a:buFont typeface="Arial" panose="020B0604020202020204" pitchFamily="34" charset="0"/>
              <a:buChar char="•"/>
            </a:pPr>
            <a:r>
              <a:rPr lang="en-US" sz="2000" b="1" i="0" dirty="0">
                <a:solidFill>
                  <a:srgbClr val="586069"/>
                </a:solidFill>
                <a:effectLst/>
                <a:latin typeface="Segoe WPC"/>
              </a:rPr>
              <a:t>X-axis</a:t>
            </a:r>
            <a:r>
              <a:rPr lang="en-US" sz="2000" b="0" i="0" dirty="0">
                <a:solidFill>
                  <a:srgbClr val="586069"/>
                </a:solidFill>
                <a:effectLst/>
                <a:latin typeface="Segoe WPC"/>
              </a:rPr>
              <a:t>: Lists the different classification models (Logistic Regression, SVM, Decision Tree, KNN).</a:t>
            </a:r>
          </a:p>
          <a:p>
            <a:pPr algn="l">
              <a:buFont typeface="Arial" panose="020B0604020202020204" pitchFamily="34" charset="0"/>
              <a:buChar char="•"/>
            </a:pPr>
            <a:r>
              <a:rPr lang="en-US" sz="2000" b="1" i="0" dirty="0">
                <a:solidFill>
                  <a:srgbClr val="586069"/>
                </a:solidFill>
                <a:effectLst/>
                <a:latin typeface="Segoe WPC"/>
              </a:rPr>
              <a:t>Y-axis</a:t>
            </a:r>
            <a:r>
              <a:rPr lang="en-US" sz="2000" b="0" i="0" dirty="0">
                <a:solidFill>
                  <a:srgbClr val="586069"/>
                </a:solidFill>
                <a:effectLst/>
                <a:latin typeface="Segoe WPC"/>
              </a:rPr>
              <a:t>: Represents the accuracy scores of the models.</a:t>
            </a:r>
          </a:p>
          <a:p>
            <a:pPr algn="l">
              <a:buFont typeface="Arial" panose="020B0604020202020204" pitchFamily="34" charset="0"/>
              <a:buChar char="•"/>
            </a:pPr>
            <a:r>
              <a:rPr lang="en-US" sz="2000" b="1" i="0" dirty="0">
                <a:solidFill>
                  <a:srgbClr val="586069"/>
                </a:solidFill>
                <a:effectLst/>
                <a:latin typeface="Segoe WPC"/>
              </a:rPr>
              <a:t>Title</a:t>
            </a:r>
            <a:r>
              <a:rPr lang="en-US" sz="2000" b="0" i="0" dirty="0">
                <a:solidFill>
                  <a:srgbClr val="586069"/>
                </a:solidFill>
                <a:effectLst/>
                <a:latin typeface="Segoe WPC"/>
              </a:rPr>
              <a:t>: "Model Accuracy Comparison" indicates the purpose of the chart.</a:t>
            </a:r>
          </a:p>
        </p:txBody>
      </p:sp>
    </p:spTree>
    <p:extLst>
      <p:ext uri="{BB962C8B-B14F-4D97-AF65-F5344CB8AC3E}">
        <p14:creationId xmlns:p14="http://schemas.microsoft.com/office/powerpoint/2010/main" val="143570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144162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ZoneTexte 2">
            <a:extLst>
              <a:ext uri="{FF2B5EF4-FFF2-40B4-BE49-F238E27FC236}">
                <a16:creationId xmlns:a16="http://schemas.microsoft.com/office/drawing/2014/main" id="{FB7B1446-6DBC-BA19-68E0-62F9620A3D78}"/>
              </a:ext>
            </a:extLst>
          </p:cNvPr>
          <p:cNvSpPr txBox="1"/>
          <p:nvPr/>
        </p:nvSpPr>
        <p:spPr>
          <a:xfrm>
            <a:off x="770011" y="2223017"/>
            <a:ext cx="6689407" cy="3939540"/>
          </a:xfrm>
          <a:prstGeom prst="rect">
            <a:avLst/>
          </a:prstGeom>
          <a:noFill/>
        </p:spPr>
        <p:txBody>
          <a:bodyPr wrap="square">
            <a:spAutoFit/>
          </a:bodyPr>
          <a:lstStyle/>
          <a:p>
            <a:pPr algn="l">
              <a:spcAft>
                <a:spcPts val="1200"/>
              </a:spcAft>
              <a:buNone/>
            </a:pPr>
            <a:r>
              <a:rPr lang="en-US" sz="2000" b="0" i="0" dirty="0">
                <a:solidFill>
                  <a:srgbClr val="3B3B3B"/>
                </a:solidFill>
                <a:effectLst/>
                <a:latin typeface="Segoe WPC"/>
              </a:rPr>
              <a:t>The data collection process for this project involved fetching SpaceX launch data from the SpaceX API. The following steps outline the process:</a:t>
            </a:r>
          </a:p>
          <a:p>
            <a:pPr algn="l">
              <a:buFont typeface="+mj-lt"/>
              <a:buAutoNum type="arabicPeriod"/>
            </a:pPr>
            <a:r>
              <a:rPr lang="en-US" sz="2000" b="1" i="0" dirty="0">
                <a:solidFill>
                  <a:srgbClr val="3B3B3B"/>
                </a:solidFill>
                <a:effectLst/>
                <a:latin typeface="Segoe WPC"/>
              </a:rPr>
              <a:t>API Endpoint</a:t>
            </a:r>
            <a:r>
              <a:rPr lang="en-US" sz="2000" b="0" i="0" dirty="0">
                <a:solidFill>
                  <a:srgbClr val="3B3B3B"/>
                </a:solidFill>
                <a:effectLst/>
                <a:latin typeface="Segoe WPC"/>
              </a:rPr>
              <a:t>: Identify the SpaceX API endpoint that provides launch data.</a:t>
            </a:r>
          </a:p>
          <a:p>
            <a:pPr algn="l">
              <a:buFont typeface="+mj-lt"/>
              <a:buAutoNum type="arabicPeriod"/>
            </a:pPr>
            <a:r>
              <a:rPr lang="en-US" sz="2000" b="1" i="0" dirty="0">
                <a:solidFill>
                  <a:srgbClr val="3B3B3B"/>
                </a:solidFill>
                <a:effectLst/>
                <a:latin typeface="Segoe WPC"/>
              </a:rPr>
              <a:t>Parameters</a:t>
            </a:r>
            <a:r>
              <a:rPr lang="en-US" sz="2000" b="0" i="0" dirty="0">
                <a:solidFill>
                  <a:srgbClr val="3B3B3B"/>
                </a:solidFill>
                <a:effectLst/>
                <a:latin typeface="Segoe WPC"/>
              </a:rPr>
              <a:t>: Define the parameters for the API request, such as date range and launch status.</a:t>
            </a:r>
          </a:p>
          <a:p>
            <a:pPr algn="l">
              <a:buFont typeface="+mj-lt"/>
              <a:buAutoNum type="arabicPeriod"/>
            </a:pPr>
            <a:r>
              <a:rPr lang="en-US" sz="2000" b="1" i="0" dirty="0">
                <a:solidFill>
                  <a:srgbClr val="3B3B3B"/>
                </a:solidFill>
                <a:effectLst/>
                <a:latin typeface="Segoe WPC"/>
              </a:rPr>
              <a:t>HTTP Request</a:t>
            </a:r>
            <a:r>
              <a:rPr lang="en-US" sz="2000" b="0" i="0" dirty="0">
                <a:solidFill>
                  <a:srgbClr val="3B3B3B"/>
                </a:solidFill>
                <a:effectLst/>
                <a:latin typeface="Segoe WPC"/>
              </a:rPr>
              <a:t>: Use an HTTP GET request to fetch the data from the API.</a:t>
            </a:r>
          </a:p>
          <a:p>
            <a:pPr algn="l">
              <a:buFont typeface="+mj-lt"/>
              <a:buAutoNum type="arabicPeriod"/>
            </a:pPr>
            <a:r>
              <a:rPr lang="en-US" sz="2000" b="1" i="0" dirty="0">
                <a:solidFill>
                  <a:srgbClr val="3B3B3B"/>
                </a:solidFill>
                <a:effectLst/>
                <a:latin typeface="Segoe WPC"/>
              </a:rPr>
              <a:t>Data Storage</a:t>
            </a:r>
            <a:r>
              <a:rPr lang="en-US" sz="2000" b="0" i="0" dirty="0">
                <a:solidFill>
                  <a:srgbClr val="3B3B3B"/>
                </a:solidFill>
                <a:effectLst/>
                <a:latin typeface="Segoe WPC"/>
              </a:rPr>
              <a:t>: Store the fetched data in a JSON format.</a:t>
            </a:r>
          </a:p>
          <a:p>
            <a:pPr algn="l">
              <a:buFont typeface="+mj-lt"/>
              <a:buAutoNum type="arabicPeriod"/>
            </a:pPr>
            <a:r>
              <a:rPr lang="en-US" sz="2000" b="1" i="0" dirty="0">
                <a:solidFill>
                  <a:srgbClr val="3B3B3B"/>
                </a:solidFill>
                <a:effectLst/>
                <a:latin typeface="Segoe WPC"/>
              </a:rPr>
              <a:t>Export to CSV</a:t>
            </a:r>
            <a:r>
              <a:rPr lang="en-US" sz="2000" b="0" i="0" dirty="0">
                <a:solidFill>
                  <a:srgbClr val="3B3B3B"/>
                </a:solidFill>
                <a:effectLst/>
                <a:latin typeface="Segoe WPC"/>
              </a:rPr>
              <a:t>: Convert the JSON data to a CSV file for further analysis.</a:t>
            </a: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6508" y="1650842"/>
            <a:ext cx="9477960" cy="381158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Confusion Matrix of </a:t>
            </a:r>
            <a:r>
              <a:rPr lang="fr-FR" sz="2200" b="1" dirty="0" err="1">
                <a:solidFill>
                  <a:srgbClr val="24292E"/>
                </a:solidFill>
                <a:effectLst/>
                <a:latin typeface="Abadi" panose="020B0604020104020204" pitchFamily="34" charset="0"/>
              </a:rPr>
              <a:t>Logistic</a:t>
            </a:r>
            <a:r>
              <a:rPr lang="fr-FR" sz="2200" b="1" dirty="0">
                <a:solidFill>
                  <a:srgbClr val="24292E"/>
                </a:solidFill>
                <a:effectLst/>
                <a:latin typeface="Abadi" panose="020B0604020104020204" pitchFamily="34" charset="0"/>
              </a:rPr>
              <a:t> </a:t>
            </a:r>
            <a:r>
              <a:rPr lang="fr-FR" sz="2200" b="1" dirty="0" err="1">
                <a:solidFill>
                  <a:srgbClr val="24292E"/>
                </a:solidFill>
                <a:effectLst/>
                <a:latin typeface="Abadi" panose="020B0604020104020204" pitchFamily="34" charset="0"/>
              </a:rPr>
              <a:t>Regression</a:t>
            </a:r>
            <a:endParaRPr lang="fr-FR" sz="2200" b="0" dirty="0">
              <a:solidFill>
                <a:srgbClr val="24292E"/>
              </a:solidFill>
              <a:effectLst/>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Image 5">
            <a:extLst>
              <a:ext uri="{FF2B5EF4-FFF2-40B4-BE49-F238E27FC236}">
                <a16:creationId xmlns:a16="http://schemas.microsoft.com/office/drawing/2014/main" id="{09457839-2E15-994D-A6BC-7855477C6989}"/>
              </a:ext>
            </a:extLst>
          </p:cNvPr>
          <p:cNvPicPr>
            <a:picLocks noChangeAspect="1"/>
          </p:cNvPicPr>
          <p:nvPr/>
        </p:nvPicPr>
        <p:blipFill>
          <a:blip r:embed="rId3"/>
          <a:stretch>
            <a:fillRect/>
          </a:stretch>
        </p:blipFill>
        <p:spPr>
          <a:xfrm>
            <a:off x="1054064" y="2266683"/>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2288817-B16E-CA19-1CBE-081C6C11D071}"/>
              </a:ext>
            </a:extLst>
          </p:cNvPr>
          <p:cNvSpPr txBox="1"/>
          <p:nvPr/>
        </p:nvSpPr>
        <p:spPr>
          <a:xfrm>
            <a:off x="679622" y="696871"/>
            <a:ext cx="10392032" cy="5863144"/>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on the Screenshot</a:t>
            </a:r>
          </a:p>
          <a:p>
            <a:pPr algn="l">
              <a:spcAft>
                <a:spcPts val="1200"/>
              </a:spcAft>
              <a:buNone/>
            </a:pPr>
            <a:r>
              <a:rPr lang="en-US" sz="2400" b="0" i="0" dirty="0">
                <a:solidFill>
                  <a:srgbClr val="586069"/>
                </a:solidFill>
                <a:effectLst/>
                <a:latin typeface="Segoe WPC"/>
              </a:rPr>
              <a:t>The confusion matrix provides a detailed breakdown of the performance of the </a:t>
            </a:r>
            <a:r>
              <a:rPr lang="en-US" sz="2400" dirty="0">
                <a:solidFill>
                  <a:srgbClr val="586069"/>
                </a:solidFill>
                <a:latin typeface="Segoe WPC"/>
              </a:rPr>
              <a:t>logistic regression </a:t>
            </a:r>
            <a:r>
              <a:rPr lang="en-US" sz="2400" b="0" i="0" dirty="0">
                <a:solidFill>
                  <a:srgbClr val="586069"/>
                </a:solidFill>
                <a:effectLst/>
                <a:latin typeface="Segoe WPC"/>
              </a:rPr>
              <a:t>model in predicting the landing outcome of SpaceX Falcon 9 first stages. It shows the number of correct and incorrect predictions made by the model, categorized by the actual and predicted classes.</a:t>
            </a:r>
          </a:p>
          <a:p>
            <a:pPr algn="l">
              <a:buFont typeface="Arial" panose="020B0604020202020204" pitchFamily="34" charset="0"/>
              <a:buChar char="•"/>
            </a:pPr>
            <a:r>
              <a:rPr lang="en-US" sz="2400" b="1" i="0" dirty="0">
                <a:solidFill>
                  <a:srgbClr val="586069"/>
                </a:solidFill>
                <a:effectLst/>
                <a:latin typeface="Segoe WPC"/>
              </a:rPr>
              <a:t>True Positives (TP)</a:t>
            </a:r>
            <a:r>
              <a:rPr lang="en-US" sz="2400" b="0" i="0" dirty="0">
                <a:solidFill>
                  <a:srgbClr val="586069"/>
                </a:solidFill>
                <a:effectLst/>
                <a:latin typeface="Segoe WPC"/>
              </a:rPr>
              <a:t>: The number of instances correctly predicted as the positive class.</a:t>
            </a:r>
          </a:p>
          <a:p>
            <a:pPr algn="l">
              <a:buFont typeface="Arial" panose="020B0604020202020204" pitchFamily="34" charset="0"/>
              <a:buChar char="•"/>
            </a:pPr>
            <a:r>
              <a:rPr lang="en-US" sz="2400" b="1" i="0" dirty="0">
                <a:solidFill>
                  <a:srgbClr val="586069"/>
                </a:solidFill>
                <a:effectLst/>
                <a:latin typeface="Segoe WPC"/>
              </a:rPr>
              <a:t>True Negatives (TN)</a:t>
            </a:r>
            <a:r>
              <a:rPr lang="en-US" sz="2400" b="0" i="0" dirty="0">
                <a:solidFill>
                  <a:srgbClr val="586069"/>
                </a:solidFill>
                <a:effectLst/>
                <a:latin typeface="Segoe WPC"/>
              </a:rPr>
              <a:t>: The number of instances correctly predicted as the negative class.</a:t>
            </a:r>
          </a:p>
          <a:p>
            <a:pPr algn="l">
              <a:buFont typeface="Arial" panose="020B0604020202020204" pitchFamily="34" charset="0"/>
              <a:buChar char="•"/>
            </a:pPr>
            <a:r>
              <a:rPr lang="en-US" sz="2400" b="1" i="0" dirty="0">
                <a:solidFill>
                  <a:srgbClr val="586069"/>
                </a:solidFill>
                <a:effectLst/>
                <a:latin typeface="Segoe WPC"/>
              </a:rPr>
              <a:t>False Positives (FP)</a:t>
            </a:r>
            <a:r>
              <a:rPr lang="en-US" sz="2400" b="0" i="0" dirty="0">
                <a:solidFill>
                  <a:srgbClr val="586069"/>
                </a:solidFill>
                <a:effectLst/>
                <a:latin typeface="Segoe WPC"/>
              </a:rPr>
              <a:t>: The number of instances incorrectly predicted as the positive class.</a:t>
            </a:r>
          </a:p>
          <a:p>
            <a:pPr algn="l">
              <a:buFont typeface="Arial" panose="020B0604020202020204" pitchFamily="34" charset="0"/>
              <a:buChar char="•"/>
            </a:pPr>
            <a:r>
              <a:rPr lang="en-US" sz="2400" b="1" i="0" dirty="0">
                <a:solidFill>
                  <a:srgbClr val="586069"/>
                </a:solidFill>
                <a:effectLst/>
                <a:latin typeface="Segoe WPC"/>
              </a:rPr>
              <a:t>False Negatives (FN)</a:t>
            </a:r>
            <a:r>
              <a:rPr lang="en-US" sz="2400" b="0" i="0" dirty="0">
                <a:solidFill>
                  <a:srgbClr val="586069"/>
                </a:solidFill>
                <a:effectLst/>
                <a:latin typeface="Segoe WPC"/>
              </a:rPr>
              <a:t>: The number of instances incorrectly predicted as the negative class.</a:t>
            </a:r>
          </a:p>
        </p:txBody>
      </p:sp>
    </p:spTree>
    <p:extLst>
      <p:ext uri="{BB962C8B-B14F-4D97-AF65-F5344CB8AC3E}">
        <p14:creationId xmlns:p14="http://schemas.microsoft.com/office/powerpoint/2010/main" val="1723666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1126146-D043-3E4C-86E9-02E902F72FAC}"/>
              </a:ext>
            </a:extLst>
          </p:cNvPr>
          <p:cNvSpPr txBox="1"/>
          <p:nvPr/>
        </p:nvSpPr>
        <p:spPr>
          <a:xfrm>
            <a:off x="580768" y="421231"/>
            <a:ext cx="10157254" cy="5863144"/>
          </a:xfrm>
          <a:prstGeom prst="rect">
            <a:avLst/>
          </a:prstGeom>
          <a:noFill/>
        </p:spPr>
        <p:txBody>
          <a:bodyPr wrap="square">
            <a:spAutoFit/>
          </a:bodyPr>
          <a:lstStyle/>
          <a:p>
            <a:pPr marL="285750" indent="-28575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Findings</a:t>
            </a:r>
          </a:p>
          <a:p>
            <a:pPr algn="l">
              <a:buFont typeface="Arial" panose="020B0604020202020204" pitchFamily="34" charset="0"/>
              <a:buChar char="•"/>
            </a:pPr>
            <a:r>
              <a:rPr lang="en-US" sz="2400" b="1" i="0" dirty="0">
                <a:solidFill>
                  <a:srgbClr val="586069"/>
                </a:solidFill>
                <a:effectLst/>
                <a:latin typeface="Segoe WPC"/>
              </a:rPr>
              <a:t>Diagonal Elements</a:t>
            </a:r>
            <a:r>
              <a:rPr lang="en-US" sz="2400" b="0" i="0" dirty="0">
                <a:solidFill>
                  <a:srgbClr val="586069"/>
                </a:solidFill>
                <a:effectLst/>
                <a:latin typeface="Segoe WPC"/>
              </a:rPr>
              <a:t>: Represent the number of correct predictions (both TP and TN).</a:t>
            </a:r>
          </a:p>
          <a:p>
            <a:pPr algn="l">
              <a:buFont typeface="Arial" panose="020B0604020202020204" pitchFamily="34" charset="0"/>
              <a:buChar char="•"/>
            </a:pPr>
            <a:r>
              <a:rPr lang="en-US" sz="2400" b="1" i="0" dirty="0">
                <a:solidFill>
                  <a:srgbClr val="586069"/>
                </a:solidFill>
                <a:effectLst/>
                <a:latin typeface="Segoe WPC"/>
              </a:rPr>
              <a:t>Off-Diagonal Elements</a:t>
            </a:r>
            <a:r>
              <a:rPr lang="en-US" sz="2400" b="0" i="0" dirty="0">
                <a:solidFill>
                  <a:srgbClr val="586069"/>
                </a:solidFill>
                <a:effectLst/>
                <a:latin typeface="Segoe WPC"/>
              </a:rPr>
              <a:t>: Represent the number of incorrect predictions (both FP and FN).</a:t>
            </a:r>
          </a:p>
          <a:p>
            <a:pPr algn="l">
              <a:spcAft>
                <a:spcPts val="1200"/>
              </a:spcAft>
              <a:buNone/>
            </a:pPr>
            <a:r>
              <a:rPr lang="en-US" sz="2400" b="0" i="0" dirty="0">
                <a:solidFill>
                  <a:srgbClr val="586069"/>
                </a:solidFill>
                <a:effectLst/>
                <a:latin typeface="Segoe WPC"/>
              </a:rPr>
              <a:t>From the confusion matrix, we can observe the following:</a:t>
            </a:r>
          </a:p>
          <a:p>
            <a:pPr algn="l">
              <a:buFont typeface="Arial" panose="020B0604020202020204" pitchFamily="34" charset="0"/>
              <a:buChar char="•"/>
            </a:pPr>
            <a:r>
              <a:rPr lang="en-US" sz="2400" b="0" i="0" dirty="0">
                <a:solidFill>
                  <a:srgbClr val="586069"/>
                </a:solidFill>
                <a:effectLst/>
                <a:latin typeface="Segoe WPC"/>
              </a:rPr>
              <a:t>The </a:t>
            </a:r>
            <a:r>
              <a:rPr lang="en-US" sz="2400" dirty="0">
                <a:solidFill>
                  <a:srgbClr val="586069"/>
                </a:solidFill>
                <a:latin typeface="Segoe WPC"/>
              </a:rPr>
              <a:t>logistic regression </a:t>
            </a:r>
            <a:r>
              <a:rPr lang="en-US" sz="2400" b="0" i="0" dirty="0">
                <a:solidFill>
                  <a:srgbClr val="586069"/>
                </a:solidFill>
                <a:effectLst/>
                <a:latin typeface="Segoe WPC"/>
              </a:rPr>
              <a:t>model has a high number of true positives and true negatives, indicating that it is effective in correctly predicting both successful and unsuccessful landings.</a:t>
            </a:r>
          </a:p>
          <a:p>
            <a:pPr algn="l">
              <a:buFont typeface="Arial" panose="020B0604020202020204" pitchFamily="34" charset="0"/>
              <a:buChar char="•"/>
            </a:pPr>
            <a:r>
              <a:rPr lang="en-US" sz="2400" b="0" i="0" dirty="0">
                <a:solidFill>
                  <a:srgbClr val="586069"/>
                </a:solidFill>
                <a:effectLst/>
                <a:latin typeface="Segoe WPC"/>
              </a:rPr>
              <a:t>The number of false positives and false negatives is relatively low, suggesting that the model has a good balance between sensitivity (recall) and specificity.</a:t>
            </a:r>
          </a:p>
          <a:p>
            <a:pPr algn="l"/>
            <a:r>
              <a:rPr lang="en-US" sz="2400" b="0" i="0" dirty="0">
                <a:solidFill>
                  <a:srgbClr val="586069"/>
                </a:solidFill>
                <a:effectLst/>
                <a:latin typeface="Segoe WPC"/>
              </a:rPr>
              <a:t>Overall, the confusion matrix confirms that the </a:t>
            </a:r>
            <a:r>
              <a:rPr lang="en-US" sz="2400" dirty="0">
                <a:solidFill>
                  <a:srgbClr val="586069"/>
                </a:solidFill>
                <a:latin typeface="Segoe WPC"/>
              </a:rPr>
              <a:t>logistic regression </a:t>
            </a:r>
            <a:r>
              <a:rPr lang="en-US" sz="2400" b="0" i="0" dirty="0">
                <a:solidFill>
                  <a:srgbClr val="586069"/>
                </a:solidFill>
                <a:effectLst/>
                <a:latin typeface="Segoe WPC"/>
              </a:rPr>
              <a:t>model is the best-performing model in terms of classification accuracy and provides a clear visualization of its prediction performance.</a:t>
            </a:r>
          </a:p>
        </p:txBody>
      </p:sp>
    </p:spTree>
    <p:extLst>
      <p:ext uri="{BB962C8B-B14F-4D97-AF65-F5344CB8AC3E}">
        <p14:creationId xmlns:p14="http://schemas.microsoft.com/office/powerpoint/2010/main" val="3423497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524"/>
            <a:ext cx="8522270" cy="4718868"/>
          </a:xfrm>
          <a:prstGeom prst="rect">
            <a:avLst/>
          </a:prstGeom>
        </p:spPr>
        <p:txBody>
          <a:bodyPr>
            <a:normAutofit/>
          </a:bodyPr>
          <a:lstStyle/>
          <a:p>
            <a:pPr algn="l">
              <a:spcAft>
                <a:spcPts val="1200"/>
              </a:spcAft>
              <a:buNone/>
            </a:pPr>
            <a:r>
              <a:rPr lang="en-US" sz="2400" b="0" i="0" dirty="0">
                <a:solidFill>
                  <a:srgbClr val="586069"/>
                </a:solidFill>
                <a:effectLst/>
                <a:latin typeface="Segoe WPC"/>
              </a:rPr>
              <a:t>This report presents the findings from the analysis and modeling of SpaceX Falcon 9 first stage landing outcomes. The analysis involved data wrangling, exploratory data analysis, visualization, and machine learning model evaluation. The primary goal was to predict the landing outcomes of SpaceX Falcon 9 first stages and identify factors contributing to successful landings.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gn="l">
              <a:buNone/>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0" indent="0">
              <a:lnSpc>
                <a:spcPct val="100000"/>
              </a:lnSpc>
              <a:spcBef>
                <a:spcPts val="1400"/>
              </a:spcBef>
              <a:buNone/>
            </a:pPr>
            <a:r>
              <a:rPr lang="en-US" sz="2400" b="0" i="0" dirty="0">
                <a:solidFill>
                  <a:srgbClr val="586069"/>
                </a:solidFill>
                <a:effectLst/>
                <a:latin typeface="Segoe WPC"/>
              </a:rPr>
              <a:t>this repository contains the complete notebook with all the necessary code and results </a:t>
            </a:r>
            <a:endParaRPr lang="en-US" sz="3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ZoneTexte 6">
            <a:extLst>
              <a:ext uri="{FF2B5EF4-FFF2-40B4-BE49-F238E27FC236}">
                <a16:creationId xmlns:a16="http://schemas.microsoft.com/office/drawing/2014/main" id="{1440340C-2669-E576-CCAC-3B2C31FAEEA7}"/>
              </a:ext>
            </a:extLst>
          </p:cNvPr>
          <p:cNvSpPr txBox="1"/>
          <p:nvPr/>
        </p:nvSpPr>
        <p:spPr>
          <a:xfrm>
            <a:off x="908684" y="1237782"/>
            <a:ext cx="6097904" cy="461665"/>
          </a:xfrm>
          <a:prstGeom prst="rect">
            <a:avLst/>
          </a:prstGeom>
          <a:noFill/>
        </p:spPr>
        <p:txBody>
          <a:bodyPr wrap="square">
            <a:spAutoFit/>
          </a:bodyPr>
          <a:lstStyle/>
          <a:p>
            <a:pPr marL="342900" indent="-342900">
              <a:buFont typeface="Arial" panose="020B0604020202020204" pitchFamily="34" charset="0"/>
              <a:buChar char="•"/>
            </a:pPr>
            <a:r>
              <a:rPr lang="fr-FR" sz="2400" b="1" dirty="0"/>
              <a:t>Data Collection Process</a:t>
            </a:r>
          </a:p>
        </p:txBody>
      </p:sp>
      <p:sp>
        <p:nvSpPr>
          <p:cNvPr id="9" name="ZoneTexte 8">
            <a:extLst>
              <a:ext uri="{FF2B5EF4-FFF2-40B4-BE49-F238E27FC236}">
                <a16:creationId xmlns:a16="http://schemas.microsoft.com/office/drawing/2014/main" id="{53220D13-ABFA-1BFF-2016-32590A05B1B8}"/>
              </a:ext>
            </a:extLst>
          </p:cNvPr>
          <p:cNvSpPr txBox="1"/>
          <p:nvPr/>
        </p:nvSpPr>
        <p:spPr>
          <a:xfrm>
            <a:off x="908684" y="1692044"/>
            <a:ext cx="9924097" cy="4893647"/>
          </a:xfrm>
          <a:prstGeom prst="rect">
            <a:avLst/>
          </a:prstGeom>
          <a:noFill/>
        </p:spPr>
        <p:txBody>
          <a:bodyPr wrap="square">
            <a:spAutoFit/>
          </a:bodyPr>
          <a:lstStyle/>
          <a:p>
            <a:r>
              <a:rPr lang="en-US" sz="2000" b="1" dirty="0"/>
              <a:t>-API Integration:</a:t>
            </a:r>
            <a:r>
              <a:rPr lang="en-US" sz="2000" dirty="0"/>
              <a:t> A request is made to the SpaceX API endpoint to fetch launch data.</a:t>
            </a:r>
          </a:p>
          <a:p>
            <a:r>
              <a:rPr lang="en-US" sz="2000" b="1" dirty="0"/>
              <a:t>_Data Retrieval:</a:t>
            </a:r>
            <a:r>
              <a:rPr lang="en-US" sz="2000" dirty="0"/>
              <a:t> The API returns a JSON response containing detailed information on past launches.</a:t>
            </a:r>
          </a:p>
          <a:p>
            <a:r>
              <a:rPr lang="en-US" sz="2000" b="1" dirty="0"/>
              <a:t>-Parsing the JSON Response:</a:t>
            </a:r>
            <a:r>
              <a:rPr lang="en-US" sz="2000" dirty="0"/>
              <a:t> Extracting key fields such as launch date, rocket type, payload mass, launch site, and landing outcome.</a:t>
            </a:r>
          </a:p>
          <a:p>
            <a:r>
              <a:rPr lang="en-US" sz="2000" b="1" dirty="0"/>
              <a:t>-Data Structuring:</a:t>
            </a:r>
            <a:r>
              <a:rPr lang="en-US" sz="2000" dirty="0"/>
              <a:t> The extracted data is transformed into a structured format (such as a Pandas </a:t>
            </a:r>
            <a:r>
              <a:rPr lang="en-US" sz="2000" dirty="0" err="1"/>
              <a:t>DataFrame</a:t>
            </a:r>
            <a:r>
              <a:rPr lang="en-US" sz="2000" dirty="0"/>
              <a:t>) for further analysis.</a:t>
            </a:r>
          </a:p>
          <a:p>
            <a:r>
              <a:rPr lang="en-US" sz="2000" b="1" dirty="0"/>
              <a:t>-Preprocessing:</a:t>
            </a:r>
            <a:r>
              <a:rPr lang="en-US" sz="2000" dirty="0"/>
              <a:t> Handling missing values, normalizing data, and ensuring consistency for the next step</a:t>
            </a:r>
            <a:endParaRPr lang="en-US" sz="2000" b="1" dirty="0"/>
          </a:p>
          <a:p>
            <a:pPr marL="342900" indent="-342900">
              <a:buFont typeface="Arial" panose="020B0604020202020204" pitchFamily="34" charset="0"/>
              <a:buChar char="•"/>
            </a:pPr>
            <a:r>
              <a:rPr lang="fr-FR" sz="2400" b="1" dirty="0" err="1"/>
              <a:t>Flowchart</a:t>
            </a:r>
            <a:r>
              <a:rPr lang="fr-FR" sz="2400" b="1" dirty="0"/>
              <a:t> </a:t>
            </a:r>
            <a:r>
              <a:rPr lang="fr-FR" sz="2400" b="1" dirty="0" err="1"/>
              <a:t>Representation</a:t>
            </a:r>
            <a:endParaRPr lang="fr-FR" sz="2400" b="1" dirty="0"/>
          </a:p>
          <a:p>
            <a:r>
              <a:rPr lang="fr-FR" sz="2000" b="1" dirty="0"/>
              <a:t>Start → API </a:t>
            </a:r>
            <a:r>
              <a:rPr lang="fr-FR" sz="2000" b="1" dirty="0" err="1"/>
              <a:t>Request</a:t>
            </a:r>
            <a:r>
              <a:rPr lang="fr-FR" sz="2000" b="1" dirty="0"/>
              <a:t> → JSON </a:t>
            </a:r>
            <a:r>
              <a:rPr lang="fr-FR" sz="2000" b="1" dirty="0" err="1"/>
              <a:t>Response</a:t>
            </a:r>
            <a:r>
              <a:rPr lang="fr-FR" sz="2000" b="1" dirty="0"/>
              <a:t> → </a:t>
            </a:r>
            <a:r>
              <a:rPr lang="fr-FR" sz="2000" b="1" dirty="0" err="1"/>
              <a:t>Extract</a:t>
            </a:r>
            <a:r>
              <a:rPr lang="fr-FR" sz="2000" b="1" dirty="0"/>
              <a:t> Key Fields → Structure   Data → </a:t>
            </a:r>
            <a:r>
              <a:rPr lang="fr-FR" sz="2000" b="1" dirty="0" err="1"/>
              <a:t>Preprocess</a:t>
            </a:r>
            <a:r>
              <a:rPr lang="fr-FR" sz="2000" b="1" dirty="0"/>
              <a:t> Data → </a:t>
            </a:r>
            <a:r>
              <a:rPr lang="fr-FR" sz="2000" b="1" dirty="0" err="1"/>
              <a:t>Ready</a:t>
            </a:r>
            <a:r>
              <a:rPr lang="fr-FR" sz="2000" b="1" dirty="0"/>
              <a:t> for </a:t>
            </a:r>
            <a:r>
              <a:rPr lang="fr-FR" sz="2000" b="1" dirty="0" err="1"/>
              <a:t>Analysis</a:t>
            </a:r>
            <a:r>
              <a:rPr lang="fr-FR" sz="2000" b="1" dirty="0"/>
              <a:t> → End</a:t>
            </a:r>
            <a:endParaRPr lang="fr-FR" sz="2000" dirty="0"/>
          </a:p>
          <a:p>
            <a:pPr marL="342900" indent="-342900">
              <a:buFont typeface="Arial" panose="020B0604020202020204" pitchFamily="34" charset="0"/>
              <a:buChar char="•"/>
            </a:pPr>
            <a:r>
              <a:rPr lang="fr-FR" sz="2400" b="1" dirty="0"/>
              <a:t>GITHUB LINK:</a:t>
            </a:r>
          </a:p>
          <a:p>
            <a:r>
              <a:rPr lang="fr-FR" sz="2400" dirty="0"/>
              <a:t>https://github.com/ISM-O/DATA-SCIENCES-CAPSTONE-IBM.git</a:t>
            </a:r>
          </a:p>
          <a:p>
            <a:endParaRPr lang="en-US" sz="200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4" name="Rectangle 13">
            <a:extLst>
              <a:ext uri="{FF2B5EF4-FFF2-40B4-BE49-F238E27FC236}">
                <a16:creationId xmlns:a16="http://schemas.microsoft.com/office/drawing/2014/main" id="{FFBB7F81-85A5-DFDD-72A3-D31ADF516901}"/>
              </a:ext>
            </a:extLst>
          </p:cNvPr>
          <p:cNvSpPr>
            <a:spLocks noChangeArrowheads="1"/>
          </p:cNvSpPr>
          <p:nvPr/>
        </p:nvSpPr>
        <p:spPr bwMode="auto">
          <a:xfrm>
            <a:off x="739922" y="1457969"/>
            <a:ext cx="11361420"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err="1">
                <a:ln>
                  <a:noFill/>
                </a:ln>
                <a:solidFill>
                  <a:schemeClr val="tx1"/>
                </a:solidFill>
                <a:effectLst/>
                <a:latin typeface="Arial" panose="020B0604020202020204" pitchFamily="34" charset="0"/>
              </a:rPr>
              <a:t>Since</a:t>
            </a:r>
            <a:r>
              <a:rPr kumimoji="0" lang="fr-FR" altLang="fr-FR" sz="2000" b="0" i="0" u="none" strike="noStrike" cap="none" normalizeH="0" baseline="0" dirty="0">
                <a:ln>
                  <a:noFill/>
                </a:ln>
                <a:solidFill>
                  <a:schemeClr val="tx1"/>
                </a:solidFill>
                <a:effectLst/>
                <a:latin typeface="Arial" panose="020B0604020202020204" pitchFamily="34" charset="0"/>
              </a:rPr>
              <a:t> not all information </a:t>
            </a:r>
            <a:r>
              <a:rPr kumimoji="0" lang="fr-FR" altLang="fr-FR" sz="2000" b="0" i="0" u="none" strike="noStrike" cap="none" normalizeH="0" baseline="0" dirty="0" err="1">
                <a:ln>
                  <a:noFill/>
                </a:ln>
                <a:solidFill>
                  <a:schemeClr val="tx1"/>
                </a:solidFill>
                <a:effectLst/>
                <a:latin typeface="Arial" panose="020B0604020202020204" pitchFamily="34" charset="0"/>
              </a:rPr>
              <a:t>is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available</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through</a:t>
            </a:r>
            <a:r>
              <a:rPr kumimoji="0" lang="fr-FR" altLang="fr-FR" sz="2000" b="0" i="0" u="none" strike="noStrike" cap="none" normalizeH="0" baseline="0" dirty="0">
                <a:ln>
                  <a:noFill/>
                </a:ln>
                <a:solidFill>
                  <a:schemeClr val="tx1"/>
                </a:solidFill>
                <a:effectLst/>
                <a:latin typeface="Arial" panose="020B0604020202020204" pitchFamily="34" charset="0"/>
              </a:rPr>
              <a:t> the API, web </a:t>
            </a:r>
            <a:r>
              <a:rPr kumimoji="0" lang="fr-FR" altLang="fr-FR" sz="2000" b="0" i="0" u="none" strike="noStrike" cap="none" normalizeH="0" baseline="0" dirty="0" err="1">
                <a:ln>
                  <a:noFill/>
                </a:ln>
                <a:solidFill>
                  <a:schemeClr val="tx1"/>
                </a:solidFill>
                <a:effectLst/>
                <a:latin typeface="Arial" panose="020B0604020202020204" pitchFamily="34" charset="0"/>
              </a:rPr>
              <a:t>scraping</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is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performed</a:t>
            </a:r>
            <a:r>
              <a:rPr kumimoji="0" lang="fr-FR" altLang="fr-FR" sz="2000" b="0" i="0" u="none" strike="noStrike" cap="none" normalizeH="0" baseline="0" dirty="0">
                <a:ln>
                  <a:noFill/>
                </a:ln>
                <a:solidFill>
                  <a:schemeClr val="tx1"/>
                </a:solidFill>
                <a:effectLst/>
                <a:latin typeface="Arial" panose="020B0604020202020204" pitchFamily="34" charset="0"/>
              </a:rPr>
              <a:t> to </a:t>
            </a:r>
            <a:r>
              <a:rPr kumimoji="0" lang="fr-FR" altLang="fr-FR" sz="2000" b="0" i="0" u="none" strike="noStrike" cap="none" normalizeH="0" baseline="0" dirty="0" err="1">
                <a:ln>
                  <a:noFill/>
                </a:ln>
                <a:solidFill>
                  <a:schemeClr val="tx1"/>
                </a:solidFill>
                <a:effectLst/>
                <a:latin typeface="Arial" panose="020B0604020202020204" pitchFamily="34" charset="0"/>
              </a:rPr>
              <a:t>extract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additional</a:t>
            </a:r>
            <a:r>
              <a:rPr kumimoji="0" lang="fr-FR" altLang="fr-FR" sz="2000" b="0" i="0" u="none" strike="noStrike" cap="none" normalizeH="0" baseline="0" dirty="0">
                <a:ln>
                  <a:noFill/>
                </a:ln>
                <a:solidFill>
                  <a:schemeClr val="tx1"/>
                </a:solidFill>
                <a:effectLst/>
                <a:latin typeface="Arial" panose="020B0604020202020204" pitchFamily="34" charset="0"/>
              </a:rPr>
              <a:t> data </a:t>
            </a:r>
            <a:r>
              <a:rPr kumimoji="0" lang="fr-FR" altLang="fr-FR" sz="2000" b="0" i="0" u="none" strike="noStrike" cap="none" normalizeH="0" baseline="0" dirty="0" err="1">
                <a:ln>
                  <a:noFill/>
                </a:ln>
                <a:solidFill>
                  <a:schemeClr val="tx1"/>
                </a:solidFill>
                <a:effectLst/>
                <a:latin typeface="Arial" panose="020B0604020202020204" pitchFamily="34" charset="0"/>
              </a:rPr>
              <a:t>from</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Wikipedia</a:t>
            </a:r>
            <a:r>
              <a:rPr kumimoji="0" lang="fr-FR" altLang="fr-FR" sz="2000" b="0" i="0" u="none" strike="noStrike" cap="none" normalizeH="0" baseline="0" dirty="0">
                <a:ln>
                  <a:noFill/>
                </a:ln>
                <a:solidFill>
                  <a:schemeClr val="tx1"/>
                </a:solidFill>
                <a:effectLst/>
                <a:latin typeface="Arial" panose="020B0604020202020204" pitchFamily="34" charset="0"/>
              </a:rPr>
              <a:t>. The </a:t>
            </a:r>
            <a:r>
              <a:rPr kumimoji="0" lang="fr-FR" altLang="fr-FR" sz="2000" b="0" i="0" u="none" strike="noStrike" cap="none" normalizeH="0" baseline="0" dirty="0" err="1">
                <a:ln>
                  <a:noFill/>
                </a:ln>
                <a:solidFill>
                  <a:schemeClr val="tx1"/>
                </a:solidFill>
                <a:effectLst/>
                <a:latin typeface="Arial" panose="020B0604020202020204" pitchFamily="34" charset="0"/>
              </a:rPr>
              <a:t>steps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followed</a:t>
            </a:r>
            <a:r>
              <a:rPr kumimoji="0" lang="fr-FR" altLang="fr-FR" sz="2000" b="0" i="0" u="none" strike="noStrike" cap="none" normalizeH="0" baseline="0" dirty="0">
                <a:ln>
                  <a:noFill/>
                </a:ln>
                <a:solidFill>
                  <a:schemeClr val="tx1"/>
                </a:solidFill>
                <a:effectLst/>
                <a:latin typeface="Arial" panose="020B0604020202020204" pitchFamily="34" charset="0"/>
              </a:rPr>
              <a:t> in </a:t>
            </a:r>
            <a:r>
              <a:rPr kumimoji="0" lang="fr-FR" altLang="fr-FR" sz="2000" b="0" i="0" u="none" strike="noStrike" cap="none" normalizeH="0" baseline="0" dirty="0" err="1">
                <a:ln>
                  <a:noFill/>
                </a:ln>
                <a:solidFill>
                  <a:schemeClr val="tx1"/>
                </a:solidFill>
                <a:effectLst/>
                <a:latin typeface="Arial" panose="020B0604020202020204" pitchFamily="34" charset="0"/>
              </a:rPr>
              <a:t>this</a:t>
            </a:r>
            <a:r>
              <a:rPr kumimoji="0" lang="fr-FR" altLang="fr-FR" sz="2000" b="0" i="0" u="none" strike="noStrike" cap="none" normalizeH="0" baseline="0" dirty="0">
                <a:ln>
                  <a:noFill/>
                </a:ln>
                <a:solidFill>
                  <a:schemeClr val="tx1"/>
                </a:solidFill>
                <a:effectLst/>
                <a:latin typeface="Arial" panose="020B0604020202020204" pitchFamily="34" charset="0"/>
              </a:rPr>
              <a:t> process </a:t>
            </a:r>
            <a:r>
              <a:rPr kumimoji="0" lang="fr-FR" altLang="fr-FR" sz="2000" b="0" i="0" u="none" strike="noStrike" cap="none" normalizeH="0" baseline="0" dirty="0" err="1">
                <a:ln>
                  <a:noFill/>
                </a:ln>
                <a:solidFill>
                  <a:schemeClr val="tx1"/>
                </a:solidFill>
                <a:effectLst/>
                <a:latin typeface="Arial" panose="020B0604020202020204" pitchFamily="34" charset="0"/>
              </a:rPr>
              <a:t>include</a:t>
            </a:r>
            <a:r>
              <a:rPr kumimoji="0" lang="fr-FR" altLang="fr-FR"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Identifying</a:t>
            </a:r>
            <a:r>
              <a:rPr kumimoji="0" lang="fr-FR" altLang="fr-FR" sz="2000" b="1" i="0" u="none" strike="noStrike" cap="none" normalizeH="0" baseline="0" dirty="0">
                <a:ln>
                  <a:noFill/>
                </a:ln>
                <a:solidFill>
                  <a:schemeClr val="tx1"/>
                </a:solidFill>
                <a:effectLst/>
                <a:latin typeface="Arial" panose="020B0604020202020204" pitchFamily="34" charset="0"/>
              </a:rPr>
              <a:t> the Target </a:t>
            </a:r>
            <a:r>
              <a:rPr kumimoji="0" lang="fr-FR" altLang="fr-FR" sz="2000" b="1" i="0" u="none" strike="noStrike" cap="none" normalizeH="0" baseline="0" dirty="0" err="1">
                <a:ln>
                  <a:noFill/>
                </a:ln>
                <a:solidFill>
                  <a:schemeClr val="tx1"/>
                </a:solidFill>
                <a:effectLst/>
                <a:latin typeface="Arial" panose="020B0604020202020204" pitchFamily="34" charset="0"/>
              </a:rPr>
              <a:t>Webpage</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Wikipedia’s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b="0" i="0" u="none" strike="noStrike" cap="none" normalizeH="0" baseline="0" dirty="0">
                <a:ln>
                  <a:noFill/>
                </a:ln>
                <a:solidFill>
                  <a:schemeClr val="tx1"/>
                </a:solidFill>
                <a:effectLst/>
                <a:latin typeface="Arial Unicode MS"/>
              </a:rPr>
              <a:t>List of Falcon 9 and Falcon Heavy </a:t>
            </a:r>
            <a:r>
              <a:rPr kumimoji="0" lang="fr-FR" altLang="fr-FR" b="0" i="0" u="none" strike="noStrike" cap="none" normalizeH="0" baseline="0" dirty="0" err="1">
                <a:ln>
                  <a:noFill/>
                </a:ln>
                <a:solidFill>
                  <a:schemeClr val="tx1"/>
                </a:solidFill>
                <a:effectLst/>
                <a:latin typeface="Arial Unicode MS"/>
              </a:rPr>
              <a:t>launches</a:t>
            </a:r>
            <a:r>
              <a:rPr kumimoji="0" lang="fr-FR" altLang="fr-FR" sz="1400" b="0" i="0" u="none" strike="noStrike" cap="none" normalizeH="0" baseline="0" dirty="0">
                <a:ln>
                  <a:noFill/>
                </a:ln>
                <a:solidFill>
                  <a:schemeClr val="tx1"/>
                </a:solidFill>
                <a:effectLst/>
              </a:rPr>
              <a:t> </a:t>
            </a:r>
            <a:r>
              <a:rPr kumimoji="0" lang="fr-FR" altLang="fr-FR" sz="2000" b="0" i="0" u="none" strike="noStrike" cap="none" normalizeH="0" baseline="0" dirty="0">
                <a:ln>
                  <a:noFill/>
                </a:ln>
                <a:solidFill>
                  <a:schemeClr val="tx1"/>
                </a:solidFill>
                <a:effectLst/>
              </a:rPr>
              <a:t>page</a:t>
            </a:r>
          </a:p>
          <a:p>
            <a:pPr marL="0" marR="0" lvl="0" indent="0" algn="l" defTabSz="914400" rtl="0" eaLnBrk="0" fontAlgn="base" latinLnBrk="0" hangingPunct="0">
              <a:lnSpc>
                <a:spcPct val="100000"/>
              </a:lnSpc>
              <a:spcBef>
                <a:spcPct val="0"/>
              </a:spcBef>
              <a:spcAft>
                <a:spcPct val="0"/>
              </a:spcAft>
              <a:buClrTx/>
              <a:buSzTx/>
              <a:tabLst/>
            </a:pPr>
            <a:r>
              <a:rPr lang="fr-FR" altLang="fr-FR" sz="2000" b="1" dirty="0">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Sending</a:t>
            </a:r>
            <a:r>
              <a:rPr kumimoji="0" lang="fr-FR" altLang="fr-FR" sz="2000" b="1" i="0" u="none" strike="noStrike" cap="none" normalizeH="0" baseline="0" dirty="0">
                <a:ln>
                  <a:noFill/>
                </a:ln>
                <a:solidFill>
                  <a:schemeClr val="tx1"/>
                </a:solidFill>
                <a:effectLst/>
                <a:latin typeface="Arial" panose="020B0604020202020204" pitchFamily="34" charset="0"/>
              </a:rPr>
              <a:t> an HTTP </a:t>
            </a:r>
            <a:r>
              <a:rPr kumimoji="0" lang="fr-FR" altLang="fr-FR" sz="2000" b="1" i="0" u="none" strike="noStrike" cap="none" normalizeH="0" baseline="0" dirty="0" err="1">
                <a:ln>
                  <a:noFill/>
                </a:ln>
                <a:solidFill>
                  <a:schemeClr val="tx1"/>
                </a:solidFill>
                <a:effectLst/>
                <a:latin typeface="Arial" panose="020B0604020202020204" pitchFamily="34" charset="0"/>
              </a:rPr>
              <a:t>Request</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Using</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Python's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Unicode MS"/>
              </a:rPr>
              <a:t>requests</a:t>
            </a:r>
            <a:r>
              <a:rPr kumimoji="0" lang="fr-FR" altLang="fr-FR" sz="1600" b="0" i="0" u="none" strike="noStrike" cap="none" normalizeH="0" baseline="0" dirty="0">
                <a:ln>
                  <a:noFill/>
                </a:ln>
                <a:solidFill>
                  <a:schemeClr val="tx1"/>
                </a:solidFill>
                <a:effectLst/>
              </a:rPr>
              <a:t> </a:t>
            </a:r>
            <a:r>
              <a:rPr kumimoji="0" lang="fr-FR" altLang="fr-FR" sz="2000" b="0" i="0" u="none" strike="noStrike" cap="none" normalizeH="0" baseline="0" dirty="0" err="1">
                <a:ln>
                  <a:noFill/>
                </a:ln>
                <a:solidFill>
                  <a:schemeClr val="tx1"/>
                </a:solidFill>
                <a:effectLst/>
              </a:rPr>
              <a:t>library</a:t>
            </a:r>
            <a:r>
              <a:rPr kumimoji="0" lang="fr-FR" altLang="fr-FR" sz="2000" b="0" i="0" u="none" strike="noStrike" cap="none" normalizeH="0" baseline="0" dirty="0">
                <a:ln>
                  <a:noFill/>
                </a:ln>
                <a:solidFill>
                  <a:schemeClr val="tx1"/>
                </a:solidFill>
                <a:effectLst/>
              </a:rPr>
              <a:t> to </a:t>
            </a:r>
            <a:r>
              <a:rPr kumimoji="0" lang="fr-FR" altLang="fr-FR" sz="2000" b="0" i="0" u="none" strike="noStrike" cap="none" normalizeH="0" baseline="0" dirty="0" err="1">
                <a:ln>
                  <a:noFill/>
                </a:ln>
                <a:solidFill>
                  <a:schemeClr val="tx1"/>
                </a:solidFill>
                <a:effectLst/>
              </a:rPr>
              <a:t>fetch</a:t>
            </a:r>
            <a:r>
              <a:rPr kumimoji="0" lang="fr-FR" altLang="fr-FR" sz="2000" b="0" i="0" u="none" strike="noStrike" cap="none" normalizeH="0" baseline="0" dirty="0">
                <a:ln>
                  <a:noFill/>
                </a:ln>
                <a:solidFill>
                  <a:schemeClr val="tx1"/>
                </a:solidFill>
                <a:effectLst/>
              </a:rPr>
              <a:t> the </a:t>
            </a:r>
            <a:r>
              <a:rPr kumimoji="0" lang="fr-FR" altLang="fr-FR" sz="2000" b="0" i="0" u="none" strike="noStrike" cap="none" normalizeH="0" baseline="0" dirty="0" err="1">
                <a:ln>
                  <a:noFill/>
                </a:ln>
                <a:solidFill>
                  <a:schemeClr val="tx1"/>
                </a:solidFill>
                <a:effectLst/>
              </a:rPr>
              <a:t>webpage</a:t>
            </a:r>
            <a:r>
              <a:rPr kumimoji="0" lang="fr-FR" altLang="fr-FR" sz="2000" b="0" i="0" u="none" strike="noStrike" cap="none" normalizeH="0" baseline="0" dirty="0">
                <a:ln>
                  <a:noFill/>
                </a:ln>
                <a:solidFill>
                  <a:schemeClr val="tx1"/>
                </a:solidFill>
                <a:effectLst/>
              </a:rPr>
              <a:t> content</a:t>
            </a:r>
            <a:r>
              <a:rPr kumimoji="0" lang="fr-FR" altLang="fr-FR" sz="9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Parsing</a:t>
            </a:r>
            <a:r>
              <a:rPr kumimoji="0" lang="fr-FR" altLang="fr-FR" sz="2000" b="1" i="0" u="none" strike="noStrike" cap="none" normalizeH="0" baseline="0" dirty="0">
                <a:ln>
                  <a:noFill/>
                </a:ln>
                <a:solidFill>
                  <a:schemeClr val="tx1"/>
                </a:solidFill>
                <a:effectLst/>
                <a:latin typeface="Arial" panose="020B0604020202020204" pitchFamily="34" charset="0"/>
              </a:rPr>
              <a:t> the HTML Content: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Using</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Unicode MS"/>
              </a:rPr>
              <a:t>BeautifulSoup</a:t>
            </a:r>
            <a:r>
              <a:rPr kumimoji="0" lang="fr-FR" altLang="fr-FR" sz="1600" b="0" i="0" u="none" strike="noStrike" cap="none" normalizeH="0" baseline="0" dirty="0">
                <a:ln>
                  <a:noFill/>
                </a:ln>
                <a:solidFill>
                  <a:schemeClr val="tx1"/>
                </a:solidFill>
                <a:effectLst/>
              </a:rPr>
              <a:t> </a:t>
            </a:r>
            <a:r>
              <a:rPr kumimoji="0" lang="fr-FR" altLang="fr-FR" sz="2000" b="0" i="0" u="none" strike="noStrike" cap="none" normalizeH="0" baseline="0" dirty="0">
                <a:ln>
                  <a:noFill/>
                </a:ln>
                <a:solidFill>
                  <a:schemeClr val="tx1"/>
                </a:solidFill>
                <a:effectLst/>
              </a:rPr>
              <a:t>to </a:t>
            </a:r>
            <a:r>
              <a:rPr kumimoji="0" lang="fr-FR" altLang="fr-FR" sz="2000" b="0" i="0" u="none" strike="noStrike" cap="none" normalizeH="0" baseline="0" dirty="0" err="1">
                <a:ln>
                  <a:noFill/>
                </a:ln>
                <a:solidFill>
                  <a:schemeClr val="tx1"/>
                </a:solidFill>
                <a:effectLst/>
              </a:rPr>
              <a:t>extract</a:t>
            </a:r>
            <a:r>
              <a:rPr kumimoji="0" lang="fr-FR" altLang="fr-FR" sz="2000" b="0" i="0" u="none" strike="noStrike" cap="none" normalizeH="0" baseline="0" dirty="0">
                <a:ln>
                  <a:noFill/>
                </a:ln>
                <a:solidFill>
                  <a:schemeClr val="tx1"/>
                </a:solidFill>
                <a:effectLst/>
              </a:rPr>
              <a:t> tables </a:t>
            </a:r>
            <a:r>
              <a:rPr kumimoji="0" lang="fr-FR" altLang="fr-FR" sz="2000" b="0" i="0" u="none" strike="noStrike" cap="none" normalizeH="0" baseline="0" dirty="0" err="1">
                <a:ln>
                  <a:noFill/>
                </a:ln>
                <a:solidFill>
                  <a:schemeClr val="tx1"/>
                </a:solidFill>
                <a:effectLst/>
              </a:rPr>
              <a:t>containing</a:t>
            </a:r>
            <a:r>
              <a:rPr kumimoji="0" lang="fr-FR" altLang="fr-FR" sz="2000" b="0" i="0" u="none" strike="noStrike" cap="none" normalizeH="0" baseline="0" dirty="0">
                <a:ln>
                  <a:noFill/>
                </a:ln>
                <a:solidFill>
                  <a:schemeClr val="tx1"/>
                </a:solidFill>
                <a:effectLst/>
              </a:rPr>
              <a:t> launch records</a:t>
            </a:r>
            <a:r>
              <a:rPr kumimoji="0" lang="fr-FR" altLang="fr-FR" sz="9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Extracting</a:t>
            </a:r>
            <a:r>
              <a:rPr kumimoji="0" lang="fr-FR" altLang="fr-FR" sz="2000" b="1" i="0" u="none" strike="noStrike" cap="none" normalizeH="0" baseline="0" dirty="0">
                <a:ln>
                  <a:noFill/>
                </a:ln>
                <a:solidFill>
                  <a:schemeClr val="tx1"/>
                </a:solidFill>
                <a:effectLst/>
                <a:latin typeface="Arial" panose="020B0604020202020204" pitchFamily="34" charset="0"/>
              </a:rPr>
              <a:t> Relevant Data:</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Retrieving</a:t>
            </a:r>
            <a:r>
              <a:rPr kumimoji="0" lang="fr-FR" altLang="fr-FR" sz="2000" b="0" i="0" u="none" strike="noStrike" cap="none" normalizeH="0" baseline="0" dirty="0">
                <a:ln>
                  <a:noFill/>
                </a:ln>
                <a:solidFill>
                  <a:schemeClr val="tx1"/>
                </a:solidFill>
                <a:effectLst/>
                <a:latin typeface="Arial" panose="020B0604020202020204" pitchFamily="34" charset="0"/>
              </a:rPr>
              <a:t> launch dates, </a:t>
            </a:r>
            <a:r>
              <a:rPr kumimoji="0" lang="fr-FR" altLang="fr-FR" sz="2000" b="0" i="0" u="none" strike="noStrike" cap="none" normalizeH="0" baseline="0" dirty="0" err="1">
                <a:ln>
                  <a:noFill/>
                </a:ln>
                <a:solidFill>
                  <a:schemeClr val="tx1"/>
                </a:solidFill>
                <a:effectLst/>
                <a:latin typeface="Arial" panose="020B0604020202020204" pitchFamily="34" charset="0"/>
              </a:rPr>
              <a:t>payload</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names</a:t>
            </a:r>
            <a:r>
              <a:rPr kumimoji="0" lang="fr-FR" altLang="fr-FR" sz="2000" b="0" i="0" u="none" strike="noStrike" cap="none" normalizeH="0" baseline="0" dirty="0">
                <a:ln>
                  <a:noFill/>
                </a:ln>
                <a:solidFill>
                  <a:schemeClr val="tx1"/>
                </a:solidFill>
                <a:effectLst/>
                <a:latin typeface="Arial" panose="020B0604020202020204" pitchFamily="34" charset="0"/>
              </a:rPr>
              <a:t>, mission </a:t>
            </a:r>
            <a:r>
              <a:rPr kumimoji="0" lang="fr-FR" altLang="fr-FR" sz="2000" b="0" i="0" u="none" strike="noStrike" cap="none" normalizeH="0" baseline="0" dirty="0" err="1">
                <a:ln>
                  <a:noFill/>
                </a:ln>
                <a:solidFill>
                  <a:schemeClr val="tx1"/>
                </a:solidFill>
                <a:effectLst/>
                <a:latin typeface="Arial" panose="020B0604020202020204" pitchFamily="34" charset="0"/>
              </a:rPr>
              <a:t>outcomes</a:t>
            </a:r>
            <a:r>
              <a:rPr kumimoji="0" lang="fr-FR" altLang="fr-FR" sz="2000" b="0" i="0" u="none" strike="noStrike" cap="none" normalizeH="0" baseline="0" dirty="0">
                <a:ln>
                  <a:noFill/>
                </a:ln>
                <a:solidFill>
                  <a:schemeClr val="tx1"/>
                </a:solidFill>
                <a:effectLst/>
                <a:latin typeface="Arial" panose="020B0604020202020204" pitchFamily="34" charset="0"/>
              </a:rPr>
              <a:t>, and landing </a:t>
            </a:r>
            <a:r>
              <a:rPr kumimoji="0" lang="fr-FR" altLang="fr-FR" sz="2000" b="0" i="0" u="none" strike="noStrike" cap="none" normalizeH="0" baseline="0" dirty="0" err="1">
                <a:ln>
                  <a:noFill/>
                </a:ln>
                <a:solidFill>
                  <a:schemeClr val="tx1"/>
                </a:solidFill>
                <a:effectLst/>
                <a:latin typeface="Arial" panose="020B0604020202020204" pitchFamily="34" charset="0"/>
              </a:rPr>
              <a:t>results</a:t>
            </a:r>
            <a:r>
              <a:rPr kumimoji="0" lang="fr-FR" altLang="fr-FR"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-Data </a:t>
            </a:r>
            <a:r>
              <a:rPr kumimoji="0" lang="fr-FR" altLang="fr-FR" sz="2000" b="1" i="0" u="none" strike="noStrike" cap="none" normalizeH="0" baseline="0" dirty="0" err="1">
                <a:ln>
                  <a:noFill/>
                </a:ln>
                <a:solidFill>
                  <a:schemeClr val="tx1"/>
                </a:solidFill>
                <a:effectLst/>
                <a:latin typeface="Arial" panose="020B0604020202020204" pitchFamily="34" charset="0"/>
              </a:rPr>
              <a:t>Cleaning</a:t>
            </a:r>
            <a:r>
              <a:rPr kumimoji="0" lang="fr-FR" altLang="fr-FR" sz="2000" b="1" i="0" u="none" strike="noStrike" cap="none" normalizeH="0" baseline="0" dirty="0">
                <a:ln>
                  <a:noFill/>
                </a:ln>
                <a:solidFill>
                  <a:schemeClr val="tx1"/>
                </a:solidFill>
                <a:effectLst/>
                <a:latin typeface="Arial" panose="020B0604020202020204" pitchFamily="34" charset="0"/>
              </a:rPr>
              <a:t> and </a:t>
            </a:r>
            <a:r>
              <a:rPr kumimoji="0" lang="fr-FR" altLang="fr-FR" sz="2000" b="1" i="0" u="none" strike="noStrike" cap="none" normalizeH="0" baseline="0" dirty="0" err="1">
                <a:ln>
                  <a:noFill/>
                </a:ln>
                <a:solidFill>
                  <a:schemeClr val="tx1"/>
                </a:solidFill>
                <a:effectLst/>
                <a:latin typeface="Arial" panose="020B0604020202020204" pitchFamily="34" charset="0"/>
              </a:rPr>
              <a:t>Structuring</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Transforming</a:t>
            </a:r>
            <a:r>
              <a:rPr kumimoji="0" lang="fr-FR" altLang="fr-FR" sz="2000" b="0" i="0" u="none" strike="noStrike" cap="none" normalizeH="0" baseline="0" dirty="0">
                <a:ln>
                  <a:noFill/>
                </a:ln>
                <a:solidFill>
                  <a:schemeClr val="tx1"/>
                </a:solidFill>
                <a:effectLst/>
                <a:latin typeface="Arial" panose="020B0604020202020204" pitchFamily="34" charset="0"/>
              </a:rPr>
              <a:t> the </a:t>
            </a:r>
            <a:r>
              <a:rPr kumimoji="0" lang="fr-FR" altLang="fr-FR" sz="2000" b="0" i="0" u="none" strike="noStrike" cap="none" normalizeH="0" baseline="0" dirty="0" err="1">
                <a:ln>
                  <a:noFill/>
                </a:ln>
                <a:solidFill>
                  <a:schemeClr val="tx1"/>
                </a:solidFill>
                <a:effectLst/>
                <a:latin typeface="Arial" panose="020B0604020202020204" pitchFamily="34" charset="0"/>
              </a:rPr>
              <a:t>scraped</a:t>
            </a:r>
            <a:r>
              <a:rPr kumimoji="0" lang="fr-FR" altLang="fr-FR" sz="2000" b="0" i="0" u="none" strike="noStrike" cap="none" normalizeH="0" baseline="0" dirty="0">
                <a:ln>
                  <a:noFill/>
                </a:ln>
                <a:solidFill>
                  <a:schemeClr val="tx1"/>
                </a:solidFill>
                <a:effectLst/>
                <a:latin typeface="Arial" panose="020B0604020202020204" pitchFamily="34" charset="0"/>
              </a:rPr>
              <a:t> data </a:t>
            </a:r>
            <a:r>
              <a:rPr kumimoji="0" lang="fr-FR" altLang="fr-FR" sz="2000" b="0" i="0" u="none" strike="noStrike" cap="none" normalizeH="0" baseline="0" dirty="0" err="1">
                <a:ln>
                  <a:noFill/>
                </a:ln>
                <a:solidFill>
                  <a:schemeClr val="tx1"/>
                </a:solidFill>
                <a:effectLst/>
                <a:latin typeface="Arial" panose="020B0604020202020204" pitchFamily="34" charset="0"/>
              </a:rPr>
              <a:t>into</a:t>
            </a:r>
            <a:r>
              <a:rPr kumimoji="0" lang="fr-FR" altLang="fr-FR" sz="2000" b="0" i="0" u="none" strike="noStrike" cap="none" normalizeH="0" baseline="0" dirty="0">
                <a:ln>
                  <a:noFill/>
                </a:ln>
                <a:solidFill>
                  <a:schemeClr val="tx1"/>
                </a:solidFill>
                <a:effectLst/>
                <a:latin typeface="Arial" panose="020B0604020202020204" pitchFamily="34" charset="0"/>
              </a:rPr>
              <a:t> a </a:t>
            </a:r>
            <a:r>
              <a:rPr kumimoji="0" lang="fr-FR" altLang="fr-FR" sz="2000" b="0" i="0" u="none" strike="noStrike" cap="none" normalizeH="0" baseline="0" dirty="0" err="1">
                <a:ln>
                  <a:noFill/>
                </a:ln>
                <a:solidFill>
                  <a:schemeClr val="tx1"/>
                </a:solidFill>
                <a:effectLst/>
                <a:latin typeface="Arial" panose="020B0604020202020204" pitchFamily="34" charset="0"/>
              </a:rPr>
              <a:t>structured</a:t>
            </a:r>
            <a:r>
              <a:rPr kumimoji="0" lang="fr-FR" altLang="fr-FR" sz="2000" b="0" i="0" u="none" strike="noStrike" cap="none" normalizeH="0" baseline="0" dirty="0">
                <a:ln>
                  <a:noFill/>
                </a:ln>
                <a:solidFill>
                  <a:schemeClr val="tx1"/>
                </a:solidFill>
                <a:effectLst/>
                <a:latin typeface="Arial" panose="020B0604020202020204" pitchFamily="34" charset="0"/>
              </a:rPr>
              <a:t> format, </a:t>
            </a:r>
            <a:r>
              <a:rPr kumimoji="0" lang="fr-FR" altLang="fr-FR" sz="2000" b="0" i="0" u="none" strike="noStrike" cap="none" normalizeH="0" baseline="0" dirty="0" err="1">
                <a:ln>
                  <a:noFill/>
                </a:ln>
                <a:solidFill>
                  <a:schemeClr val="tx1"/>
                </a:solidFill>
                <a:effectLst/>
                <a:latin typeface="Arial" panose="020B0604020202020204" pitchFamily="34" charset="0"/>
              </a:rPr>
              <a:t>such</a:t>
            </a:r>
            <a:r>
              <a:rPr kumimoji="0" lang="fr-FR" altLang="fr-FR" sz="2000" b="0" i="0" u="none" strike="noStrike" cap="none" normalizeH="0" baseline="0" dirty="0">
                <a:ln>
                  <a:noFill/>
                </a:ln>
                <a:solidFill>
                  <a:schemeClr val="tx1"/>
                </a:solidFill>
                <a:effectLst/>
                <a:latin typeface="Arial" panose="020B0604020202020204" pitchFamily="34" charset="0"/>
              </a:rPr>
              <a:t> as a Pandas </a:t>
            </a:r>
            <a:r>
              <a:rPr kumimoji="0" lang="fr-FR" altLang="fr-FR" sz="2000" b="0" i="0" u="none" strike="noStrike" cap="none" normalizeH="0" baseline="0" dirty="0" err="1">
                <a:ln>
                  <a:noFill/>
                </a:ln>
                <a:solidFill>
                  <a:schemeClr val="tx1"/>
                </a:solidFill>
                <a:effectLst/>
                <a:latin typeface="Arial" panose="020B0604020202020204" pitchFamily="34" charset="0"/>
              </a:rPr>
              <a:t>DataFrame</a:t>
            </a:r>
            <a:r>
              <a:rPr kumimoji="0" lang="fr-FR" altLang="fr-FR" sz="3600" b="0" i="0" u="none" strike="noStrike" cap="none" normalizeH="0" baseline="0" dirty="0">
                <a:ln>
                  <a:noFill/>
                </a:ln>
                <a:solidFill>
                  <a:schemeClr val="tx1"/>
                </a:solidFill>
                <a:effectLst/>
                <a:latin typeface="Arial" panose="020B0604020202020204" pitchFamily="34" charset="0"/>
              </a:rPr>
              <a:t>.</a:t>
            </a:r>
            <a:endParaRPr lang="fr-FR" altLang="fr-FR" sz="36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pPr>
            <a:r>
              <a:rPr lang="fr-FR" sz="2400" b="1" dirty="0" err="1"/>
              <a:t>Flowchart</a:t>
            </a:r>
            <a:r>
              <a:rPr lang="fr-FR" sz="2400" b="1" dirty="0"/>
              <a:t> </a:t>
            </a:r>
            <a:r>
              <a:rPr lang="fr-FR" sz="2400" b="1" dirty="0" err="1"/>
              <a:t>Representation</a:t>
            </a:r>
            <a:endParaRPr lang="fr-FR" sz="2400" b="1"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5595"/>
            <a:ext cx="8975652" cy="4351338"/>
          </a:xfrm>
          <a:prstGeom prst="rect">
            <a:avLst/>
          </a:prstGeom>
        </p:spPr>
        <p:txBody>
          <a:bodyPr/>
          <a:lstStyle/>
          <a:p>
            <a:pPr algn="l">
              <a:buFont typeface="Arial" panose="020B0604020202020204" pitchFamily="34" charset="0"/>
              <a:buChar char="•"/>
            </a:pPr>
            <a:r>
              <a:rPr lang="en-US" sz="2000" b="1" i="0" dirty="0">
                <a:solidFill>
                  <a:srgbClr val="3B3B3B"/>
                </a:solidFill>
                <a:effectLst/>
                <a:latin typeface="Segoe WPC"/>
              </a:rPr>
              <a:t>Data Cleaning</a:t>
            </a:r>
            <a:r>
              <a:rPr lang="en-US" sz="2000" b="0" i="0" dirty="0">
                <a:solidFill>
                  <a:srgbClr val="3B3B3B"/>
                </a:solidFill>
                <a:effectLst/>
                <a:latin typeface="Segoe WPC"/>
              </a:rPr>
              <a:t>: Removing null values and correcting data types.</a:t>
            </a:r>
          </a:p>
          <a:p>
            <a:pPr algn="l">
              <a:buFont typeface="Arial" panose="020B0604020202020204" pitchFamily="34" charset="0"/>
              <a:buChar char="•"/>
            </a:pPr>
            <a:r>
              <a:rPr lang="en-US" sz="2000" b="1" i="0" dirty="0">
                <a:solidFill>
                  <a:srgbClr val="3B3B3B"/>
                </a:solidFill>
                <a:effectLst/>
                <a:latin typeface="Segoe WPC"/>
              </a:rPr>
              <a:t>Transformation</a:t>
            </a:r>
            <a:r>
              <a:rPr lang="en-US" sz="2000" b="0" i="0" dirty="0">
                <a:solidFill>
                  <a:srgbClr val="3B3B3B"/>
                </a:solidFill>
                <a:effectLst/>
                <a:latin typeface="Segoe WPC"/>
              </a:rPr>
              <a:t>: Converting date formats and extracting relevant fields.</a:t>
            </a:r>
          </a:p>
          <a:p>
            <a:pPr algn="l">
              <a:buFont typeface="Arial" panose="020B0604020202020204" pitchFamily="34" charset="0"/>
              <a:buChar char="•"/>
            </a:pPr>
            <a:r>
              <a:rPr lang="en-US" sz="2000" b="1" i="0" dirty="0">
                <a:solidFill>
                  <a:srgbClr val="3B3B3B"/>
                </a:solidFill>
                <a:effectLst/>
                <a:latin typeface="Segoe WPC"/>
              </a:rPr>
              <a:t>Handling Missing Values</a:t>
            </a:r>
            <a:r>
              <a:rPr lang="en-US" sz="2000" b="0" i="0" dirty="0">
                <a:solidFill>
                  <a:srgbClr val="3B3B3B"/>
                </a:solidFill>
                <a:effectLst/>
                <a:latin typeface="Segoe WPC"/>
              </a:rPr>
              <a:t>: Filling or removing missing values.</a:t>
            </a:r>
          </a:p>
          <a:p>
            <a:pPr algn="l">
              <a:buFont typeface="Arial" panose="020B0604020202020204" pitchFamily="34" charset="0"/>
              <a:buChar char="•"/>
            </a:pPr>
            <a:r>
              <a:rPr lang="en-US" sz="2000" b="1" i="0" dirty="0">
                <a:solidFill>
                  <a:srgbClr val="3B3B3B"/>
                </a:solidFill>
                <a:effectLst/>
                <a:latin typeface="Segoe WPC"/>
              </a:rPr>
              <a:t>Normalization</a:t>
            </a:r>
            <a:r>
              <a:rPr lang="en-US" sz="2000" b="0" i="0" dirty="0">
                <a:solidFill>
                  <a:srgbClr val="3B3B3B"/>
                </a:solidFill>
                <a:effectLst/>
                <a:latin typeface="Segoe WPC"/>
              </a:rPr>
              <a:t>: Scaling numerical features to a standard range.</a:t>
            </a:r>
          </a:p>
          <a:p>
            <a:pPr algn="l">
              <a:buFont typeface="Arial" panose="020B0604020202020204" pitchFamily="34" charset="0"/>
              <a:buChar char="•"/>
            </a:pPr>
            <a:endParaRPr lang="en-US" sz="2000" dirty="0">
              <a:solidFill>
                <a:srgbClr val="3B3B3B"/>
              </a:solidFill>
              <a:latin typeface="Segoe WPC"/>
            </a:endParaRPr>
          </a:p>
          <a:p>
            <a:pPr algn="l">
              <a:buFont typeface="Arial" panose="020B0604020202020204" pitchFamily="34" charset="0"/>
              <a:buChar char="•"/>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0" indent="0">
              <a:buNone/>
            </a:pPr>
            <a:endParaRPr lang="en-US" sz="3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1005</TotalTime>
  <Words>3887</Words>
  <Application>Microsoft Office PowerPoint</Application>
  <PresentationFormat>Grand écran</PresentationFormat>
  <Paragraphs>374</Paragraphs>
  <Slides>65</Slides>
  <Notes>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65</vt:i4>
      </vt:variant>
    </vt:vector>
  </HeadingPairs>
  <TitlesOfParts>
    <vt:vector size="74" baseType="lpstr">
      <vt:lpstr>Abadi</vt:lpstr>
      <vt:lpstr>Arial</vt:lpstr>
      <vt:lpstr>Arial Unicode MS</vt:lpstr>
      <vt:lpstr>Calibri</vt:lpstr>
      <vt:lpstr>Consolas</vt:lpstr>
      <vt:lpstr>IBM Plex Mono SemiBold</vt:lpstr>
      <vt:lpstr>Segoe WPC</vt:lpstr>
      <vt:lpstr>var(--monaco-monospace-font)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ISMAEL GANSONRE</cp:lastModifiedBy>
  <cp:revision>213</cp:revision>
  <dcterms:created xsi:type="dcterms:W3CDTF">2021-04-29T18:58:34Z</dcterms:created>
  <dcterms:modified xsi:type="dcterms:W3CDTF">2025-03-23T02:06:43Z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